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59" r:id="rId4"/>
    <p:sldId id="293" r:id="rId5"/>
    <p:sldId id="294" r:id="rId6"/>
    <p:sldId id="295" r:id="rId7"/>
    <p:sldId id="296" r:id="rId8"/>
    <p:sldId id="297" r:id="rId9"/>
    <p:sldId id="298" r:id="rId10"/>
    <p:sldId id="300" r:id="rId11"/>
    <p:sldId id="301" r:id="rId12"/>
    <p:sldId id="299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B889CC6-940F-44E6-B0C9-6B099B5B722D}">
          <p14:sldIdLst>
            <p14:sldId id="256"/>
            <p14:sldId id="257"/>
            <p14:sldId id="259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299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ka" initials="b" lastIdx="2" clrIdx="0">
    <p:extLst>
      <p:ext uri="{19B8F6BF-5375-455C-9EA6-DF929625EA0E}">
        <p15:presenceInfo xmlns:p15="http://schemas.microsoft.com/office/powerpoint/2012/main" userId="b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5C3"/>
    <a:srgbClr val="713A83"/>
    <a:srgbClr val="1C161E"/>
    <a:srgbClr val="0D0D0D"/>
    <a:srgbClr val="EC4A97"/>
    <a:srgbClr val="342C36"/>
    <a:srgbClr val="1D2531"/>
    <a:srgbClr val="1A1A1C"/>
    <a:srgbClr val="3B8BFE"/>
    <a:srgbClr val="FB9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Лист1!$A$2:$A$5</c:f>
              <c:strCache>
                <c:ptCount val="2"/>
                <c:pt idx="0">
                  <c:v>Циклы</c:v>
                </c:pt>
                <c:pt idx="1">
                  <c:v>if'ы</c:v>
                </c:pt>
              </c:strCache>
              <c:extLst/>
            </c:strRef>
          </c:cat>
          <c:val>
            <c:numRef>
              <c:f>Лист1!$B$2:$B$5</c:f>
              <c:numCache>
                <c:formatCode>General</c:formatCode>
                <c:ptCount val="2"/>
                <c:pt idx="0">
                  <c:v>1380</c:v>
                </c:pt>
                <c:pt idx="1">
                  <c:v>777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Лист1!$A$2:$A$5</c15:sqref>
                        </c15:formulaRef>
                      </c:ext>
                    </c:extLst>
                    <c:strCache>
                      <c:ptCount val="2"/>
                      <c:pt idx="0">
                        <c:v>Циклы</c:v>
                      </c:pt>
                      <c:pt idx="1">
                        <c:v>if'ы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Лист1!$C$2:$C$5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Лист1!$A$2:$A$5</c15:sqref>
                        </c15:formulaRef>
                      </c:ext>
                    </c:extLst>
                    <c:strCache>
                      <c:ptCount val="2"/>
                      <c:pt idx="0">
                        <c:v>Циклы</c:v>
                      </c:pt>
                      <c:pt idx="1">
                        <c:v>if'ы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AC65C3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Лист1!$A$2:$A$5</c:f>
              <c:strCache>
                <c:ptCount val="2"/>
                <c:pt idx="0">
                  <c:v>Циклы</c:v>
                </c:pt>
                <c:pt idx="1">
                  <c:v>if'ы</c:v>
                </c:pt>
              </c:strCache>
              <c:extLst/>
            </c:strRef>
          </c:cat>
          <c:val>
            <c:numRef>
              <c:f>Лист1!$B$2:$B$5</c:f>
              <c:numCache>
                <c:formatCode>General</c:formatCode>
                <c:ptCount val="2"/>
                <c:pt idx="0">
                  <c:v>2.6360600000000001</c:v>
                </c:pt>
                <c:pt idx="1">
                  <c:v>1.5550600000000001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Лист1!$A$2:$A$4</c:f>
              <c:strCache>
                <c:ptCount val="3"/>
                <c:pt idx="0">
                  <c:v>base</c:v>
                </c:pt>
                <c:pt idx="1">
                  <c:v>один раз</c:v>
                </c:pt>
                <c:pt idx="2">
                  <c:v>в конструкторе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720.15599999999995</c:v>
                </c:pt>
                <c:pt idx="1">
                  <c:v>699.04600000000005</c:v>
                </c:pt>
                <c:pt idx="2">
                  <c:v>694.36500000000001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Лист1!$A$2:$A$4</c15:sqref>
                        </c15:formulaRef>
                      </c:ext>
                    </c:extLst>
                    <c:strCache>
                      <c:ptCount val="3"/>
                      <c:pt idx="0">
                        <c:v>base</c:v>
                      </c:pt>
                      <c:pt idx="1">
                        <c:v>один раз</c:v>
                      </c:pt>
                      <c:pt idx="2">
                        <c:v>в конструкторе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Лист1!$C$2:$C$4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Лист1!$A$2:$A$4</c15:sqref>
                        </c15:formulaRef>
                      </c:ext>
                    </c:extLst>
                    <c:strCache>
                      <c:ptCount val="3"/>
                      <c:pt idx="0">
                        <c:v>base</c:v>
                      </c:pt>
                      <c:pt idx="1">
                        <c:v>один раз</c:v>
                      </c:pt>
                      <c:pt idx="2">
                        <c:v>в конструкторе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Лист1!$A$2:$A$4</c:f>
              <c:strCache>
                <c:ptCount val="3"/>
                <c:pt idx="0">
                  <c:v>base</c:v>
                </c:pt>
                <c:pt idx="1">
                  <c:v>один раз</c:v>
                </c:pt>
                <c:pt idx="2">
                  <c:v>в конструкторе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1.44031</c:v>
                </c:pt>
                <c:pt idx="1">
                  <c:v>1.3980900000000001</c:v>
                </c:pt>
                <c:pt idx="2">
                  <c:v>1.38873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100 итераций по 5 тиков (общее время)</a:t>
            </a:r>
            <a:r>
              <a:rPr lang="ru-RU" baseline="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Лист1!$A$2:$A$3</c:f>
              <c:strCache>
                <c:ptCount val="2"/>
                <c:pt idx="0">
                  <c:v>base (Tick)</c:v>
                </c:pt>
                <c:pt idx="1">
                  <c:v>конструктор (TickMT)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1318.03</c:v>
                </c:pt>
                <c:pt idx="1">
                  <c:v>427.69600000000003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Лист1!$C$1</c15:sqref>
                        </c15:formulaRef>
                      </c:ext>
                    </c:extLst>
                    <c:strCache>
                      <c:ptCount val="1"/>
                      <c:pt idx="0">
                        <c:v>Столбец1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base (Tick)</c:v>
                      </c:pt>
                      <c:pt idx="1">
                        <c:v>конструктор (TickMT)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Лист1!$C$2:$C$3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ADD-4503-A274-8F7C0546B47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Лист1!$D$1</c15:sqref>
                        </c15:formulaRef>
                      </c:ext>
                    </c:extLst>
                    <c:strCache>
                      <c:ptCount val="1"/>
                      <c:pt idx="0">
                        <c:v>Столбец2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Лист1!$A$2:$A$3</c15:sqref>
                        </c15:formulaRef>
                      </c:ext>
                    </c:extLst>
                    <c:strCache>
                      <c:ptCount val="2"/>
                      <c:pt idx="0">
                        <c:v>base (Tick)</c:v>
                      </c:pt>
                      <c:pt idx="1">
                        <c:v>конструктор (TickMT)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Лист1!$D$2:$D$3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ADD-4503-A274-8F7C0546B476}"/>
                  </c:ext>
                </c:extLst>
              </c15:ser>
            </c15:filteredBarSeries>
          </c:ext>
        </c:extLst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Время,</a:t>
                </a:r>
                <a:r>
                  <a:rPr lang="ru-RU" baseline="0" dirty="0"/>
                  <a:t> </a:t>
                </a:r>
                <a:r>
                  <a:rPr lang="ru-RU" baseline="0" dirty="0" err="1"/>
                  <a:t>мс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100 итераций по 5 тиков </a:t>
            </a:r>
          </a:p>
          <a:p>
            <a:pPr>
              <a:defRPr/>
            </a:pPr>
            <a:r>
              <a:rPr lang="ru-RU" sz="1862" b="0" i="0" u="none" strike="noStrike" baseline="0" dirty="0">
                <a:solidFill>
                  <a:schemeClr val="bg1"/>
                </a:solidFill>
                <a:effectLst/>
              </a:rPr>
              <a:t>(время одной операции)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Лист1!$A$2:$A$3</c:f>
              <c:strCache>
                <c:ptCount val="2"/>
                <c:pt idx="0">
                  <c:v>base (Tick)</c:v>
                </c:pt>
                <c:pt idx="1">
                  <c:v>конструктор (TickMT)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2.6360600000000001</c:v>
                </c:pt>
                <c:pt idx="1">
                  <c:v>0.85539299999999996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4503-A274-8F7C0546B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7767328"/>
        <c:axId val="767755680"/>
        <c:axId val="0"/>
      </c:bar3DChart>
      <c:catAx>
        <c:axId val="7677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55680"/>
        <c:crosses val="autoZero"/>
        <c:auto val="1"/>
        <c:lblAlgn val="ctr"/>
        <c:lblOffset val="100"/>
        <c:noMultiLvlLbl val="0"/>
      </c:catAx>
      <c:valAx>
        <c:axId val="76775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67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4458DA-8474-DB11-D643-B9E7D24183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B3914-3E5E-10CB-ABED-176278032D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7E70C-A489-472C-B3B3-1AD004B3614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EDE4E-CC14-5A26-9E10-240BDC1C68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300C3-C022-169A-2A79-1C00492958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8924-F214-4FF9-A156-82B7DD8EE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4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4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25E8AD-B7E2-4688-B266-DF1ADFB2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1451" y="1019632"/>
            <a:ext cx="3151594" cy="4818739"/>
          </a:xfrm>
          <a:custGeom>
            <a:avLst/>
            <a:gdLst>
              <a:gd name="connsiteX0" fmla="*/ 250606 w 2902881"/>
              <a:gd name="connsiteY0" fmla="*/ 0 h 4818739"/>
              <a:gd name="connsiteX1" fmla="*/ 2652275 w 2902881"/>
              <a:gd name="connsiteY1" fmla="*/ 0 h 4818739"/>
              <a:gd name="connsiteX2" fmla="*/ 2902881 w 2902881"/>
              <a:gd name="connsiteY2" fmla="*/ 250606 h 4818739"/>
              <a:gd name="connsiteX3" fmla="*/ 2902881 w 2902881"/>
              <a:gd name="connsiteY3" fmla="*/ 4568133 h 4818739"/>
              <a:gd name="connsiteX4" fmla="*/ 2652275 w 2902881"/>
              <a:gd name="connsiteY4" fmla="*/ 4818739 h 4818739"/>
              <a:gd name="connsiteX5" fmla="*/ 250606 w 2902881"/>
              <a:gd name="connsiteY5" fmla="*/ 4818739 h 4818739"/>
              <a:gd name="connsiteX6" fmla="*/ 0 w 2902881"/>
              <a:gd name="connsiteY6" fmla="*/ 4568133 h 4818739"/>
              <a:gd name="connsiteX7" fmla="*/ 0 w 2902881"/>
              <a:gd name="connsiteY7" fmla="*/ 250606 h 4818739"/>
              <a:gd name="connsiteX8" fmla="*/ 250606 w 2902881"/>
              <a:gd name="connsiteY8" fmla="*/ 0 h 4818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81" h="4818739">
                <a:moveTo>
                  <a:pt x="250606" y="0"/>
                </a:moveTo>
                <a:lnTo>
                  <a:pt x="2652275" y="0"/>
                </a:lnTo>
                <a:cubicBezTo>
                  <a:pt x="2790681" y="0"/>
                  <a:pt x="2902881" y="112200"/>
                  <a:pt x="2902881" y="250606"/>
                </a:cubicBezTo>
                <a:lnTo>
                  <a:pt x="2902881" y="4568133"/>
                </a:lnTo>
                <a:cubicBezTo>
                  <a:pt x="2902881" y="4706539"/>
                  <a:pt x="2790681" y="4818739"/>
                  <a:pt x="2652275" y="4818739"/>
                </a:cubicBezTo>
                <a:lnTo>
                  <a:pt x="250606" y="4818739"/>
                </a:lnTo>
                <a:cubicBezTo>
                  <a:pt x="112200" y="4818739"/>
                  <a:pt x="0" y="4706539"/>
                  <a:pt x="0" y="4568133"/>
                </a:cubicBezTo>
                <a:lnTo>
                  <a:pt x="0" y="250606"/>
                </a:lnTo>
                <a:cubicBezTo>
                  <a:pt x="0" y="112200"/>
                  <a:pt x="112200" y="0"/>
                  <a:pt x="25060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401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B6B0FE5-E972-4719-A182-B2A52A9826F3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332390" y="1042180"/>
            <a:ext cx="2681402" cy="4773640"/>
          </a:xfrm>
          <a:custGeom>
            <a:avLst/>
            <a:gdLst>
              <a:gd name="connsiteX0" fmla="*/ 0 w 2681402"/>
              <a:gd name="connsiteY0" fmla="*/ 0 h 4773640"/>
              <a:gd name="connsiteX1" fmla="*/ 2234493 w 2681402"/>
              <a:gd name="connsiteY1" fmla="*/ 0 h 4773640"/>
              <a:gd name="connsiteX2" fmla="*/ 2681402 w 2681402"/>
              <a:gd name="connsiteY2" fmla="*/ 446909 h 4773640"/>
              <a:gd name="connsiteX3" fmla="*/ 2681402 w 2681402"/>
              <a:gd name="connsiteY3" fmla="*/ 4326731 h 4773640"/>
              <a:gd name="connsiteX4" fmla="*/ 2234493 w 2681402"/>
              <a:gd name="connsiteY4" fmla="*/ 4773640 h 4773640"/>
              <a:gd name="connsiteX5" fmla="*/ 0 w 2681402"/>
              <a:gd name="connsiteY5" fmla="*/ 4773640 h 477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402" h="4773640">
                <a:moveTo>
                  <a:pt x="0" y="0"/>
                </a:moveTo>
                <a:lnTo>
                  <a:pt x="2234493" y="0"/>
                </a:lnTo>
                <a:cubicBezTo>
                  <a:pt x="2481314" y="0"/>
                  <a:pt x="2681402" y="200088"/>
                  <a:pt x="2681402" y="446909"/>
                </a:cubicBezTo>
                <a:lnTo>
                  <a:pt x="2681402" y="4326731"/>
                </a:lnTo>
                <a:cubicBezTo>
                  <a:pt x="2681402" y="4573552"/>
                  <a:pt x="2481314" y="4773640"/>
                  <a:pt x="2234493" y="4773640"/>
                </a:cubicBezTo>
                <a:lnTo>
                  <a:pt x="0" y="4773640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C375291-AFB6-4C71-A64A-7E89AE57D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24592" y="1042180"/>
            <a:ext cx="2681402" cy="4773640"/>
          </a:xfrm>
          <a:custGeom>
            <a:avLst/>
            <a:gdLst>
              <a:gd name="connsiteX0" fmla="*/ 446909 w 2681402"/>
              <a:gd name="connsiteY0" fmla="*/ 0 h 4773640"/>
              <a:gd name="connsiteX1" fmla="*/ 2681402 w 2681402"/>
              <a:gd name="connsiteY1" fmla="*/ 0 h 4773640"/>
              <a:gd name="connsiteX2" fmla="*/ 2681402 w 2681402"/>
              <a:gd name="connsiteY2" fmla="*/ 4773640 h 4773640"/>
              <a:gd name="connsiteX3" fmla="*/ 446909 w 2681402"/>
              <a:gd name="connsiteY3" fmla="*/ 4773640 h 4773640"/>
              <a:gd name="connsiteX4" fmla="*/ 0 w 2681402"/>
              <a:gd name="connsiteY4" fmla="*/ 4326731 h 4773640"/>
              <a:gd name="connsiteX5" fmla="*/ 0 w 2681402"/>
              <a:gd name="connsiteY5" fmla="*/ 446909 h 4773640"/>
              <a:gd name="connsiteX6" fmla="*/ 446909 w 2681402"/>
              <a:gd name="connsiteY6" fmla="*/ 0 h 477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02" h="4773640">
                <a:moveTo>
                  <a:pt x="446909" y="0"/>
                </a:moveTo>
                <a:lnTo>
                  <a:pt x="2681402" y="0"/>
                </a:lnTo>
                <a:lnTo>
                  <a:pt x="2681402" y="4773640"/>
                </a:lnTo>
                <a:lnTo>
                  <a:pt x="446909" y="4773640"/>
                </a:lnTo>
                <a:cubicBezTo>
                  <a:pt x="200088" y="4773640"/>
                  <a:pt x="0" y="4573552"/>
                  <a:pt x="0" y="4326731"/>
                </a:cubicBezTo>
                <a:lnTo>
                  <a:pt x="0" y="446909"/>
                </a:lnTo>
                <a:cubicBezTo>
                  <a:pt x="0" y="200088"/>
                  <a:pt x="200088" y="0"/>
                  <a:pt x="446909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4354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45435B-EA96-4301-98CF-BE0356C0F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155700"/>
            <a:ext cx="5426457" cy="4546602"/>
          </a:xfrm>
          <a:custGeom>
            <a:avLst/>
            <a:gdLst>
              <a:gd name="connsiteX0" fmla="*/ 0 w 5426457"/>
              <a:gd name="connsiteY0" fmla="*/ 0 h 4546602"/>
              <a:gd name="connsiteX1" fmla="*/ 4971069 w 5426457"/>
              <a:gd name="connsiteY1" fmla="*/ 0 h 4546602"/>
              <a:gd name="connsiteX2" fmla="*/ 5426457 w 5426457"/>
              <a:gd name="connsiteY2" fmla="*/ 455388 h 4546602"/>
              <a:gd name="connsiteX3" fmla="*/ 5426457 w 5426457"/>
              <a:gd name="connsiteY3" fmla="*/ 4091214 h 4546602"/>
              <a:gd name="connsiteX4" fmla="*/ 4971069 w 5426457"/>
              <a:gd name="connsiteY4" fmla="*/ 4546602 h 4546602"/>
              <a:gd name="connsiteX5" fmla="*/ 0 w 5426457"/>
              <a:gd name="connsiteY5" fmla="*/ 4546602 h 45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457" h="4546602">
                <a:moveTo>
                  <a:pt x="0" y="0"/>
                </a:moveTo>
                <a:lnTo>
                  <a:pt x="4971069" y="0"/>
                </a:lnTo>
                <a:cubicBezTo>
                  <a:pt x="5222573" y="0"/>
                  <a:pt x="5426457" y="203884"/>
                  <a:pt x="5426457" y="455388"/>
                </a:cubicBezTo>
                <a:lnTo>
                  <a:pt x="5426457" y="4091214"/>
                </a:lnTo>
                <a:cubicBezTo>
                  <a:pt x="5426457" y="4342718"/>
                  <a:pt x="5222573" y="4546602"/>
                  <a:pt x="4971069" y="4546602"/>
                </a:cubicBezTo>
                <a:lnTo>
                  <a:pt x="0" y="4546602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5414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2A53AE9-B55D-4EE1-AF0E-6417331099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615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75AD91-870D-441C-936D-DA2786FF9A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2706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E71AEF-5370-4F87-BF69-B81AD0D167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62797" y="2539378"/>
            <a:ext cx="2466588" cy="2480662"/>
          </a:xfrm>
          <a:custGeom>
            <a:avLst/>
            <a:gdLst>
              <a:gd name="connsiteX0" fmla="*/ 310075 w 2466588"/>
              <a:gd name="connsiteY0" fmla="*/ 0 h 2480662"/>
              <a:gd name="connsiteX1" fmla="*/ 2156513 w 2466588"/>
              <a:gd name="connsiteY1" fmla="*/ 0 h 2480662"/>
              <a:gd name="connsiteX2" fmla="*/ 2466588 w 2466588"/>
              <a:gd name="connsiteY2" fmla="*/ 310075 h 2480662"/>
              <a:gd name="connsiteX3" fmla="*/ 2466588 w 2466588"/>
              <a:gd name="connsiteY3" fmla="*/ 2170587 h 2480662"/>
              <a:gd name="connsiteX4" fmla="*/ 2156513 w 2466588"/>
              <a:gd name="connsiteY4" fmla="*/ 2480662 h 2480662"/>
              <a:gd name="connsiteX5" fmla="*/ 310075 w 2466588"/>
              <a:gd name="connsiteY5" fmla="*/ 2480662 h 2480662"/>
              <a:gd name="connsiteX6" fmla="*/ 0 w 2466588"/>
              <a:gd name="connsiteY6" fmla="*/ 2170587 h 2480662"/>
              <a:gd name="connsiteX7" fmla="*/ 0 w 2466588"/>
              <a:gd name="connsiteY7" fmla="*/ 310075 h 2480662"/>
              <a:gd name="connsiteX8" fmla="*/ 310075 w 2466588"/>
              <a:gd name="connsiteY8" fmla="*/ 0 h 24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588" h="2480662">
                <a:moveTo>
                  <a:pt x="310075" y="0"/>
                </a:moveTo>
                <a:lnTo>
                  <a:pt x="2156513" y="0"/>
                </a:lnTo>
                <a:cubicBezTo>
                  <a:pt x="2327763" y="0"/>
                  <a:pt x="2466588" y="138825"/>
                  <a:pt x="2466588" y="310075"/>
                </a:cubicBezTo>
                <a:lnTo>
                  <a:pt x="2466588" y="2170587"/>
                </a:lnTo>
                <a:cubicBezTo>
                  <a:pt x="2466588" y="2341837"/>
                  <a:pt x="2327763" y="2480662"/>
                  <a:pt x="2156513" y="2480662"/>
                </a:cubicBezTo>
                <a:lnTo>
                  <a:pt x="310075" y="2480662"/>
                </a:lnTo>
                <a:cubicBezTo>
                  <a:pt x="138825" y="2480662"/>
                  <a:pt x="0" y="2341837"/>
                  <a:pt x="0" y="2170587"/>
                </a:cubicBezTo>
                <a:lnTo>
                  <a:pt x="0" y="310075"/>
                </a:lnTo>
                <a:cubicBezTo>
                  <a:pt x="0" y="138825"/>
                  <a:pt x="138825" y="0"/>
                  <a:pt x="310075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822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951FA7-3922-4EBB-B42A-A7B7B4244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193" y="1223683"/>
            <a:ext cx="4410636" cy="4410636"/>
          </a:xfrm>
          <a:custGeom>
            <a:avLst/>
            <a:gdLst>
              <a:gd name="connsiteX0" fmla="*/ 2205318 w 4410636"/>
              <a:gd name="connsiteY0" fmla="*/ 0 h 4410636"/>
              <a:gd name="connsiteX1" fmla="*/ 4410636 w 4410636"/>
              <a:gd name="connsiteY1" fmla="*/ 2205318 h 4410636"/>
              <a:gd name="connsiteX2" fmla="*/ 2205318 w 4410636"/>
              <a:gd name="connsiteY2" fmla="*/ 4410636 h 4410636"/>
              <a:gd name="connsiteX3" fmla="*/ 0 w 4410636"/>
              <a:gd name="connsiteY3" fmla="*/ 2205318 h 4410636"/>
              <a:gd name="connsiteX4" fmla="*/ 2205318 w 4410636"/>
              <a:gd name="connsiteY4" fmla="*/ 0 h 441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0636" h="4410636">
                <a:moveTo>
                  <a:pt x="2205318" y="0"/>
                </a:moveTo>
                <a:cubicBezTo>
                  <a:pt x="3423282" y="0"/>
                  <a:pt x="4410636" y="987355"/>
                  <a:pt x="4410636" y="2205318"/>
                </a:cubicBezTo>
                <a:cubicBezTo>
                  <a:pt x="4410636" y="3423281"/>
                  <a:pt x="3423282" y="4410636"/>
                  <a:pt x="2205318" y="4410636"/>
                </a:cubicBezTo>
                <a:cubicBezTo>
                  <a:pt x="987355" y="4410636"/>
                  <a:pt x="0" y="3423281"/>
                  <a:pt x="0" y="2205318"/>
                </a:cubicBezTo>
                <a:cubicBezTo>
                  <a:pt x="0" y="987355"/>
                  <a:pt x="987355" y="0"/>
                  <a:pt x="220531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5363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6F5662-9E88-479A-94C4-4A4855865E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7259" y="1379105"/>
            <a:ext cx="5824738" cy="5478894"/>
          </a:xfrm>
          <a:custGeom>
            <a:avLst/>
            <a:gdLst>
              <a:gd name="connsiteX0" fmla="*/ 1664050 w 5824738"/>
              <a:gd name="connsiteY0" fmla="*/ 0 h 5478894"/>
              <a:gd name="connsiteX1" fmla="*/ 5824738 w 5824738"/>
              <a:gd name="connsiteY1" fmla="*/ 0 h 5478894"/>
              <a:gd name="connsiteX2" fmla="*/ 5824738 w 5824738"/>
              <a:gd name="connsiteY2" fmla="*/ 5478894 h 5478894"/>
              <a:gd name="connsiteX3" fmla="*/ 0 w 5824738"/>
              <a:gd name="connsiteY3" fmla="*/ 5478894 h 5478894"/>
              <a:gd name="connsiteX4" fmla="*/ 0 w 5824738"/>
              <a:gd name="connsiteY4" fmla="*/ 1664050 h 5478894"/>
              <a:gd name="connsiteX5" fmla="*/ 1664050 w 5824738"/>
              <a:gd name="connsiteY5" fmla="*/ 0 h 547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4738" h="5478894">
                <a:moveTo>
                  <a:pt x="1664050" y="0"/>
                </a:moveTo>
                <a:lnTo>
                  <a:pt x="5824738" y="0"/>
                </a:lnTo>
                <a:lnTo>
                  <a:pt x="5824738" y="5478894"/>
                </a:lnTo>
                <a:lnTo>
                  <a:pt x="0" y="5478894"/>
                </a:lnTo>
                <a:lnTo>
                  <a:pt x="0" y="1664050"/>
                </a:lnTo>
                <a:cubicBezTo>
                  <a:pt x="0" y="745021"/>
                  <a:pt x="745021" y="0"/>
                  <a:pt x="166405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575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607DDF-70BC-4696-865F-31D489979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1075" y="3142485"/>
            <a:ext cx="4814532" cy="2710763"/>
          </a:xfrm>
          <a:custGeom>
            <a:avLst/>
            <a:gdLst>
              <a:gd name="connsiteX0" fmla="*/ 299404 w 4814532"/>
              <a:gd name="connsiteY0" fmla="*/ 0 h 2710763"/>
              <a:gd name="connsiteX1" fmla="*/ 4515127 w 4814532"/>
              <a:gd name="connsiteY1" fmla="*/ 0 h 2710763"/>
              <a:gd name="connsiteX2" fmla="*/ 4814532 w 4814532"/>
              <a:gd name="connsiteY2" fmla="*/ 299404 h 2710763"/>
              <a:gd name="connsiteX3" fmla="*/ 4814532 w 4814532"/>
              <a:gd name="connsiteY3" fmla="*/ 2411359 h 2710763"/>
              <a:gd name="connsiteX4" fmla="*/ 4515127 w 4814532"/>
              <a:gd name="connsiteY4" fmla="*/ 2710763 h 2710763"/>
              <a:gd name="connsiteX5" fmla="*/ 299404 w 4814532"/>
              <a:gd name="connsiteY5" fmla="*/ 2710763 h 2710763"/>
              <a:gd name="connsiteX6" fmla="*/ 0 w 4814532"/>
              <a:gd name="connsiteY6" fmla="*/ 2411359 h 2710763"/>
              <a:gd name="connsiteX7" fmla="*/ 0 w 4814532"/>
              <a:gd name="connsiteY7" fmla="*/ 299404 h 2710763"/>
              <a:gd name="connsiteX8" fmla="*/ 299404 w 4814532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2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2" y="134048"/>
                  <a:pt x="4814532" y="299404"/>
                </a:cubicBezTo>
                <a:lnTo>
                  <a:pt x="4814532" y="2411359"/>
                </a:lnTo>
                <a:cubicBezTo>
                  <a:pt x="4814532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C3D729-EE3F-47B6-B1A5-CD21433B3E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6395" y="3142485"/>
            <a:ext cx="4814531" cy="2710763"/>
          </a:xfrm>
          <a:custGeom>
            <a:avLst/>
            <a:gdLst>
              <a:gd name="connsiteX0" fmla="*/ 299404 w 4814531"/>
              <a:gd name="connsiteY0" fmla="*/ 0 h 2710763"/>
              <a:gd name="connsiteX1" fmla="*/ 4515127 w 4814531"/>
              <a:gd name="connsiteY1" fmla="*/ 0 h 2710763"/>
              <a:gd name="connsiteX2" fmla="*/ 4814531 w 4814531"/>
              <a:gd name="connsiteY2" fmla="*/ 299404 h 2710763"/>
              <a:gd name="connsiteX3" fmla="*/ 4814531 w 4814531"/>
              <a:gd name="connsiteY3" fmla="*/ 2411359 h 2710763"/>
              <a:gd name="connsiteX4" fmla="*/ 4515127 w 4814531"/>
              <a:gd name="connsiteY4" fmla="*/ 2710763 h 2710763"/>
              <a:gd name="connsiteX5" fmla="*/ 299404 w 4814531"/>
              <a:gd name="connsiteY5" fmla="*/ 2710763 h 2710763"/>
              <a:gd name="connsiteX6" fmla="*/ 0 w 4814531"/>
              <a:gd name="connsiteY6" fmla="*/ 2411359 h 2710763"/>
              <a:gd name="connsiteX7" fmla="*/ 0 w 4814531"/>
              <a:gd name="connsiteY7" fmla="*/ 299404 h 2710763"/>
              <a:gd name="connsiteX8" fmla="*/ 299404 w 4814531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1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1" y="134048"/>
                  <a:pt x="4814531" y="299404"/>
                </a:cubicBezTo>
                <a:lnTo>
                  <a:pt x="4814531" y="2411359"/>
                </a:lnTo>
                <a:cubicBezTo>
                  <a:pt x="4814531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743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A1B47-CDDC-4680-B8E2-232827EEF5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400" y="2461100"/>
            <a:ext cx="9855200" cy="4396900"/>
          </a:xfrm>
          <a:custGeom>
            <a:avLst/>
            <a:gdLst>
              <a:gd name="connsiteX0" fmla="*/ 562056 w 9855200"/>
              <a:gd name="connsiteY0" fmla="*/ 0 h 4396900"/>
              <a:gd name="connsiteX1" fmla="*/ 9293144 w 9855200"/>
              <a:gd name="connsiteY1" fmla="*/ 0 h 4396900"/>
              <a:gd name="connsiteX2" fmla="*/ 9855200 w 9855200"/>
              <a:gd name="connsiteY2" fmla="*/ 562056 h 4396900"/>
              <a:gd name="connsiteX3" fmla="*/ 9855200 w 9855200"/>
              <a:gd name="connsiteY3" fmla="*/ 4396900 h 4396900"/>
              <a:gd name="connsiteX4" fmla="*/ 0 w 9855200"/>
              <a:gd name="connsiteY4" fmla="*/ 4396900 h 4396900"/>
              <a:gd name="connsiteX5" fmla="*/ 0 w 9855200"/>
              <a:gd name="connsiteY5" fmla="*/ 562056 h 4396900"/>
              <a:gd name="connsiteX6" fmla="*/ 562056 w 9855200"/>
              <a:gd name="connsiteY6" fmla="*/ 0 h 43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5200" h="4396900">
                <a:moveTo>
                  <a:pt x="562056" y="0"/>
                </a:moveTo>
                <a:lnTo>
                  <a:pt x="9293144" y="0"/>
                </a:lnTo>
                <a:cubicBezTo>
                  <a:pt x="9603559" y="0"/>
                  <a:pt x="9855200" y="251641"/>
                  <a:pt x="9855200" y="562056"/>
                </a:cubicBezTo>
                <a:lnTo>
                  <a:pt x="9855200" y="4396900"/>
                </a:lnTo>
                <a:lnTo>
                  <a:pt x="0" y="4396900"/>
                </a:lnTo>
                <a:lnTo>
                  <a:pt x="0" y="562056"/>
                </a:lnTo>
                <a:cubicBezTo>
                  <a:pt x="0" y="251641"/>
                  <a:pt x="251641" y="0"/>
                  <a:pt x="56205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0731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051625-C625-4E1A-A213-CB7D5C3B69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5166" y="0"/>
            <a:ext cx="5836834" cy="6858000"/>
          </a:xfrm>
          <a:custGeom>
            <a:avLst/>
            <a:gdLst>
              <a:gd name="connsiteX0" fmla="*/ 1698214 w 5836834"/>
              <a:gd name="connsiteY0" fmla="*/ 0 h 6858000"/>
              <a:gd name="connsiteX1" fmla="*/ 5836834 w 5836834"/>
              <a:gd name="connsiteY1" fmla="*/ 0 h 6858000"/>
              <a:gd name="connsiteX2" fmla="*/ 5836834 w 5836834"/>
              <a:gd name="connsiteY2" fmla="*/ 6858000 h 6858000"/>
              <a:gd name="connsiteX3" fmla="*/ 1698214 w 5836834"/>
              <a:gd name="connsiteY3" fmla="*/ 6858000 h 6858000"/>
              <a:gd name="connsiteX4" fmla="*/ 1685023 w 5836834"/>
              <a:gd name="connsiteY4" fmla="*/ 6848459 h 6858000"/>
              <a:gd name="connsiteX5" fmla="*/ 0 w 5836834"/>
              <a:gd name="connsiteY5" fmla="*/ 3429000 h 6858000"/>
              <a:gd name="connsiteX6" fmla="*/ 1685023 w 5836834"/>
              <a:gd name="connsiteY6" fmla="*/ 9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6834" h="6858000">
                <a:moveTo>
                  <a:pt x="1698214" y="0"/>
                </a:moveTo>
                <a:lnTo>
                  <a:pt x="5836834" y="0"/>
                </a:lnTo>
                <a:lnTo>
                  <a:pt x="5836834" y="6858000"/>
                </a:lnTo>
                <a:lnTo>
                  <a:pt x="1698214" y="6858000"/>
                </a:lnTo>
                <a:lnTo>
                  <a:pt x="1685023" y="6848459"/>
                </a:lnTo>
                <a:cubicBezTo>
                  <a:pt x="662111" y="6070283"/>
                  <a:pt x="0" y="4828296"/>
                  <a:pt x="0" y="3429000"/>
                </a:cubicBezTo>
                <a:cubicBezTo>
                  <a:pt x="0" y="2029704"/>
                  <a:pt x="662111" y="787718"/>
                  <a:pt x="1685023" y="9542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326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6948F9-BA49-4D24-8E4B-F5F15AD888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6587" y="1407259"/>
            <a:ext cx="5579355" cy="4195989"/>
          </a:xfrm>
          <a:custGeom>
            <a:avLst/>
            <a:gdLst>
              <a:gd name="connsiteX0" fmla="*/ 369331 w 5579355"/>
              <a:gd name="connsiteY0" fmla="*/ 0 h 4195989"/>
              <a:gd name="connsiteX1" fmla="*/ 5210024 w 5579355"/>
              <a:gd name="connsiteY1" fmla="*/ 0 h 4195989"/>
              <a:gd name="connsiteX2" fmla="*/ 5579355 w 5579355"/>
              <a:gd name="connsiteY2" fmla="*/ 369331 h 4195989"/>
              <a:gd name="connsiteX3" fmla="*/ 5579355 w 5579355"/>
              <a:gd name="connsiteY3" fmla="*/ 3826658 h 4195989"/>
              <a:gd name="connsiteX4" fmla="*/ 5210024 w 5579355"/>
              <a:gd name="connsiteY4" fmla="*/ 4195989 h 4195989"/>
              <a:gd name="connsiteX5" fmla="*/ 369331 w 5579355"/>
              <a:gd name="connsiteY5" fmla="*/ 4195989 h 4195989"/>
              <a:gd name="connsiteX6" fmla="*/ 0 w 5579355"/>
              <a:gd name="connsiteY6" fmla="*/ 3826658 h 4195989"/>
              <a:gd name="connsiteX7" fmla="*/ 0 w 5579355"/>
              <a:gd name="connsiteY7" fmla="*/ 369331 h 4195989"/>
              <a:gd name="connsiteX8" fmla="*/ 369331 w 5579355"/>
              <a:gd name="connsiteY8" fmla="*/ 0 h 419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9355" h="4195989">
                <a:moveTo>
                  <a:pt x="369331" y="0"/>
                </a:moveTo>
                <a:lnTo>
                  <a:pt x="5210024" y="0"/>
                </a:lnTo>
                <a:cubicBezTo>
                  <a:pt x="5414000" y="0"/>
                  <a:pt x="5579355" y="165355"/>
                  <a:pt x="5579355" y="369331"/>
                </a:cubicBezTo>
                <a:lnTo>
                  <a:pt x="5579355" y="3826658"/>
                </a:lnTo>
                <a:cubicBezTo>
                  <a:pt x="5579355" y="4030634"/>
                  <a:pt x="5414000" y="4195989"/>
                  <a:pt x="5210024" y="4195989"/>
                </a:cubicBezTo>
                <a:lnTo>
                  <a:pt x="369331" y="4195989"/>
                </a:lnTo>
                <a:cubicBezTo>
                  <a:pt x="165355" y="4195989"/>
                  <a:pt x="0" y="4030634"/>
                  <a:pt x="0" y="3826658"/>
                </a:cubicBezTo>
                <a:lnTo>
                  <a:pt x="0" y="369331"/>
                </a:lnTo>
                <a:cubicBezTo>
                  <a:pt x="0" y="165355"/>
                  <a:pt x="165355" y="0"/>
                  <a:pt x="36933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568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BED034-DA50-46F0-935F-B42348183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9894" y="1"/>
            <a:ext cx="6282106" cy="6016213"/>
          </a:xfrm>
          <a:custGeom>
            <a:avLst/>
            <a:gdLst>
              <a:gd name="connsiteX0" fmla="*/ 747624 w 6282106"/>
              <a:gd name="connsiteY0" fmla="*/ 0 h 6016213"/>
              <a:gd name="connsiteX1" fmla="*/ 6282106 w 6282106"/>
              <a:gd name="connsiteY1" fmla="*/ 0 h 6016213"/>
              <a:gd name="connsiteX2" fmla="*/ 6282106 w 6282106"/>
              <a:gd name="connsiteY2" fmla="*/ 5051311 h 6016213"/>
              <a:gd name="connsiteX3" fmla="*/ 6167584 w 6282106"/>
              <a:gd name="connsiteY3" fmla="*/ 5155396 h 6016213"/>
              <a:gd name="connsiteX4" fmla="*/ 3769703 w 6282106"/>
              <a:gd name="connsiteY4" fmla="*/ 6016213 h 6016213"/>
              <a:gd name="connsiteX5" fmla="*/ 0 w 6282106"/>
              <a:gd name="connsiteY5" fmla="*/ 2246510 h 6016213"/>
              <a:gd name="connsiteX6" fmla="*/ 643807 w 6282106"/>
              <a:gd name="connsiteY6" fmla="*/ 138834 h 60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2106" h="6016213">
                <a:moveTo>
                  <a:pt x="747624" y="0"/>
                </a:moveTo>
                <a:lnTo>
                  <a:pt x="6282106" y="0"/>
                </a:lnTo>
                <a:lnTo>
                  <a:pt x="6282106" y="5051311"/>
                </a:lnTo>
                <a:lnTo>
                  <a:pt x="6167584" y="5155396"/>
                </a:lnTo>
                <a:cubicBezTo>
                  <a:pt x="5515957" y="5693167"/>
                  <a:pt x="4680556" y="6016213"/>
                  <a:pt x="3769703" y="6016213"/>
                </a:cubicBezTo>
                <a:cubicBezTo>
                  <a:pt x="1687754" y="6016213"/>
                  <a:pt x="0" y="4328459"/>
                  <a:pt x="0" y="2246510"/>
                </a:cubicBezTo>
                <a:cubicBezTo>
                  <a:pt x="0" y="1465779"/>
                  <a:pt x="237341" y="740482"/>
                  <a:pt x="643807" y="138834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654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1BCC63-7145-48B7-B67A-AC3300592BA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113881" y="0"/>
            <a:ext cx="4614752" cy="2752724"/>
          </a:xfrm>
          <a:custGeom>
            <a:avLst/>
            <a:gdLst>
              <a:gd name="connsiteX0" fmla="*/ 0 w 4614752"/>
              <a:gd name="connsiteY0" fmla="*/ 0 h 2752724"/>
              <a:gd name="connsiteX1" fmla="*/ 4614752 w 4614752"/>
              <a:gd name="connsiteY1" fmla="*/ 0 h 2752724"/>
              <a:gd name="connsiteX2" fmla="*/ 4614752 w 4614752"/>
              <a:gd name="connsiteY2" fmla="*/ 2430022 h 2752724"/>
              <a:gd name="connsiteX3" fmla="*/ 4292050 w 4614752"/>
              <a:gd name="connsiteY3" fmla="*/ 2752724 h 2752724"/>
              <a:gd name="connsiteX4" fmla="*/ 322702 w 4614752"/>
              <a:gd name="connsiteY4" fmla="*/ 2752724 h 2752724"/>
              <a:gd name="connsiteX5" fmla="*/ 0 w 4614752"/>
              <a:gd name="connsiteY5" fmla="*/ 2430022 h 27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4752" h="2752724">
                <a:moveTo>
                  <a:pt x="0" y="0"/>
                </a:moveTo>
                <a:lnTo>
                  <a:pt x="4614752" y="0"/>
                </a:lnTo>
                <a:lnTo>
                  <a:pt x="4614752" y="2430022"/>
                </a:lnTo>
                <a:cubicBezTo>
                  <a:pt x="4614752" y="2608245"/>
                  <a:pt x="4470273" y="2752724"/>
                  <a:pt x="4292050" y="2752724"/>
                </a:cubicBezTo>
                <a:lnTo>
                  <a:pt x="322702" y="2752724"/>
                </a:lnTo>
                <a:cubicBezTo>
                  <a:pt x="144479" y="2752724"/>
                  <a:pt x="0" y="2608245"/>
                  <a:pt x="0" y="2430022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EFA9D9-86CB-41E3-BFB6-59E3C7B485FC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6113881" y="2959100"/>
            <a:ext cx="4614752" cy="3898900"/>
          </a:xfrm>
          <a:custGeom>
            <a:avLst/>
            <a:gdLst>
              <a:gd name="connsiteX0" fmla="*/ 317370 w 4614752"/>
              <a:gd name="connsiteY0" fmla="*/ 0 h 3898900"/>
              <a:gd name="connsiteX1" fmla="*/ 4297382 w 4614752"/>
              <a:gd name="connsiteY1" fmla="*/ 0 h 3898900"/>
              <a:gd name="connsiteX2" fmla="*/ 4614752 w 4614752"/>
              <a:gd name="connsiteY2" fmla="*/ 317370 h 3898900"/>
              <a:gd name="connsiteX3" fmla="*/ 4614752 w 4614752"/>
              <a:gd name="connsiteY3" fmla="*/ 3898900 h 3898900"/>
              <a:gd name="connsiteX4" fmla="*/ 0 w 4614752"/>
              <a:gd name="connsiteY4" fmla="*/ 3898900 h 3898900"/>
              <a:gd name="connsiteX5" fmla="*/ 0 w 4614752"/>
              <a:gd name="connsiteY5" fmla="*/ 317370 h 3898900"/>
              <a:gd name="connsiteX6" fmla="*/ 317370 w 4614752"/>
              <a:gd name="connsiteY6" fmla="*/ 0 h 389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4752" h="3898900">
                <a:moveTo>
                  <a:pt x="317370" y="0"/>
                </a:moveTo>
                <a:lnTo>
                  <a:pt x="4297382" y="0"/>
                </a:lnTo>
                <a:cubicBezTo>
                  <a:pt x="4472661" y="0"/>
                  <a:pt x="4614752" y="142091"/>
                  <a:pt x="4614752" y="317370"/>
                </a:cubicBezTo>
                <a:lnTo>
                  <a:pt x="4614752" y="3898900"/>
                </a:lnTo>
                <a:lnTo>
                  <a:pt x="0" y="3898900"/>
                </a:lnTo>
                <a:lnTo>
                  <a:pt x="0" y="317370"/>
                </a:lnTo>
                <a:cubicBezTo>
                  <a:pt x="0" y="142091"/>
                  <a:pt x="142091" y="0"/>
                  <a:pt x="31737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9001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865EBD-CE15-44CD-9F8F-09EFF6ABD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48654" y="1239172"/>
            <a:ext cx="2666554" cy="1708141"/>
          </a:xfrm>
          <a:custGeom>
            <a:avLst/>
            <a:gdLst>
              <a:gd name="connsiteX0" fmla="*/ 0 w 2666554"/>
              <a:gd name="connsiteY0" fmla="*/ 0 h 1708141"/>
              <a:gd name="connsiteX1" fmla="*/ 2666554 w 2666554"/>
              <a:gd name="connsiteY1" fmla="*/ 0 h 1708141"/>
              <a:gd name="connsiteX2" fmla="*/ 2666554 w 2666554"/>
              <a:gd name="connsiteY2" fmla="*/ 1708141 h 1708141"/>
              <a:gd name="connsiteX3" fmla="*/ 0 w 2666554"/>
              <a:gd name="connsiteY3" fmla="*/ 1708141 h 17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6554" h="1708141">
                <a:moveTo>
                  <a:pt x="0" y="0"/>
                </a:moveTo>
                <a:lnTo>
                  <a:pt x="2666554" y="0"/>
                </a:lnTo>
                <a:lnTo>
                  <a:pt x="2666554" y="1708141"/>
                </a:lnTo>
                <a:lnTo>
                  <a:pt x="0" y="1708141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8C01E5-5DB9-4F2A-B1B5-AC4E708ADD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1511" y="3640171"/>
            <a:ext cx="2666554" cy="1708141"/>
          </a:xfrm>
          <a:custGeom>
            <a:avLst/>
            <a:gdLst>
              <a:gd name="connsiteX0" fmla="*/ 0 w 2666554"/>
              <a:gd name="connsiteY0" fmla="*/ 0 h 1708141"/>
              <a:gd name="connsiteX1" fmla="*/ 2666554 w 2666554"/>
              <a:gd name="connsiteY1" fmla="*/ 0 h 1708141"/>
              <a:gd name="connsiteX2" fmla="*/ 2666554 w 2666554"/>
              <a:gd name="connsiteY2" fmla="*/ 1708141 h 1708141"/>
              <a:gd name="connsiteX3" fmla="*/ 0 w 2666554"/>
              <a:gd name="connsiteY3" fmla="*/ 1708141 h 17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6554" h="1708141">
                <a:moveTo>
                  <a:pt x="0" y="0"/>
                </a:moveTo>
                <a:lnTo>
                  <a:pt x="2666554" y="0"/>
                </a:lnTo>
                <a:lnTo>
                  <a:pt x="2666554" y="1708141"/>
                </a:lnTo>
                <a:lnTo>
                  <a:pt x="0" y="1708141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3933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9AB98A-3B50-4964-951D-8FBA499868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8932" y="2593687"/>
            <a:ext cx="2212497" cy="2943040"/>
          </a:xfrm>
          <a:custGeom>
            <a:avLst/>
            <a:gdLst>
              <a:gd name="connsiteX0" fmla="*/ 0 w 2212497"/>
              <a:gd name="connsiteY0" fmla="*/ 0 h 2943040"/>
              <a:gd name="connsiteX1" fmla="*/ 2212497 w 2212497"/>
              <a:gd name="connsiteY1" fmla="*/ 0 h 2943040"/>
              <a:gd name="connsiteX2" fmla="*/ 2212497 w 2212497"/>
              <a:gd name="connsiteY2" fmla="*/ 2943040 h 2943040"/>
              <a:gd name="connsiteX3" fmla="*/ 0 w 2212497"/>
              <a:gd name="connsiteY3" fmla="*/ 2943040 h 294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497" h="2943040">
                <a:moveTo>
                  <a:pt x="0" y="0"/>
                </a:moveTo>
                <a:lnTo>
                  <a:pt x="2212497" y="0"/>
                </a:lnTo>
                <a:lnTo>
                  <a:pt x="2212497" y="2943040"/>
                </a:lnTo>
                <a:lnTo>
                  <a:pt x="0" y="2943040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1757D3-6886-4834-B85D-09BAB146D1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4707" y="1370388"/>
            <a:ext cx="2885820" cy="3838687"/>
          </a:xfrm>
          <a:custGeom>
            <a:avLst/>
            <a:gdLst>
              <a:gd name="connsiteX0" fmla="*/ 0 w 2885820"/>
              <a:gd name="connsiteY0" fmla="*/ 0 h 3838687"/>
              <a:gd name="connsiteX1" fmla="*/ 2885820 w 2885820"/>
              <a:gd name="connsiteY1" fmla="*/ 0 h 3838687"/>
              <a:gd name="connsiteX2" fmla="*/ 2885820 w 2885820"/>
              <a:gd name="connsiteY2" fmla="*/ 3838687 h 3838687"/>
              <a:gd name="connsiteX3" fmla="*/ 0 w 2885820"/>
              <a:gd name="connsiteY3" fmla="*/ 3838687 h 38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5820" h="3838687">
                <a:moveTo>
                  <a:pt x="0" y="0"/>
                </a:moveTo>
                <a:lnTo>
                  <a:pt x="2885820" y="0"/>
                </a:lnTo>
                <a:lnTo>
                  <a:pt x="2885820" y="3838687"/>
                </a:lnTo>
                <a:lnTo>
                  <a:pt x="0" y="3838687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1581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9B0A3C-9944-4654-ABC9-EC3994883A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2306" y="904285"/>
            <a:ext cx="5683515" cy="3057835"/>
          </a:xfrm>
          <a:custGeom>
            <a:avLst/>
            <a:gdLst>
              <a:gd name="connsiteX0" fmla="*/ 269151 w 5683515"/>
              <a:gd name="connsiteY0" fmla="*/ 0 h 3057835"/>
              <a:gd name="connsiteX1" fmla="*/ 5414364 w 5683515"/>
              <a:gd name="connsiteY1" fmla="*/ 0 h 3057835"/>
              <a:gd name="connsiteX2" fmla="*/ 5683515 w 5683515"/>
              <a:gd name="connsiteY2" fmla="*/ 269151 h 3057835"/>
              <a:gd name="connsiteX3" fmla="*/ 5683515 w 5683515"/>
              <a:gd name="connsiteY3" fmla="*/ 2788684 h 3057835"/>
              <a:gd name="connsiteX4" fmla="*/ 5414364 w 5683515"/>
              <a:gd name="connsiteY4" fmla="*/ 3057835 h 3057835"/>
              <a:gd name="connsiteX5" fmla="*/ 269151 w 5683515"/>
              <a:gd name="connsiteY5" fmla="*/ 3057835 h 3057835"/>
              <a:gd name="connsiteX6" fmla="*/ 0 w 5683515"/>
              <a:gd name="connsiteY6" fmla="*/ 2788684 h 3057835"/>
              <a:gd name="connsiteX7" fmla="*/ 0 w 5683515"/>
              <a:gd name="connsiteY7" fmla="*/ 269151 h 3057835"/>
              <a:gd name="connsiteX8" fmla="*/ 269151 w 5683515"/>
              <a:gd name="connsiteY8" fmla="*/ 0 h 305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3515" h="3057835">
                <a:moveTo>
                  <a:pt x="269151" y="0"/>
                </a:moveTo>
                <a:lnTo>
                  <a:pt x="5414364" y="0"/>
                </a:lnTo>
                <a:cubicBezTo>
                  <a:pt x="5563012" y="0"/>
                  <a:pt x="5683515" y="120503"/>
                  <a:pt x="5683515" y="269151"/>
                </a:cubicBezTo>
                <a:lnTo>
                  <a:pt x="5683515" y="2788684"/>
                </a:lnTo>
                <a:cubicBezTo>
                  <a:pt x="5683515" y="2937332"/>
                  <a:pt x="5563012" y="3057835"/>
                  <a:pt x="5414364" y="3057835"/>
                </a:cubicBezTo>
                <a:lnTo>
                  <a:pt x="269151" y="3057835"/>
                </a:lnTo>
                <a:cubicBezTo>
                  <a:pt x="120503" y="3057835"/>
                  <a:pt x="0" y="2937332"/>
                  <a:pt x="0" y="2788684"/>
                </a:cubicBezTo>
                <a:lnTo>
                  <a:pt x="0" y="269151"/>
                </a:lnTo>
                <a:cubicBezTo>
                  <a:pt x="0" y="120503"/>
                  <a:pt x="120503" y="0"/>
                  <a:pt x="26915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5107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740A1ED-45FB-4DA6-AAA1-60E3649ED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094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983DA7-647A-41A6-A4EA-0B4A3C425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4458" y="1163172"/>
            <a:ext cx="4356847" cy="4531659"/>
          </a:xfrm>
          <a:custGeom>
            <a:avLst/>
            <a:gdLst>
              <a:gd name="connsiteX0" fmla="*/ 305938 w 4356847"/>
              <a:gd name="connsiteY0" fmla="*/ 0 h 4531659"/>
              <a:gd name="connsiteX1" fmla="*/ 4050909 w 4356847"/>
              <a:gd name="connsiteY1" fmla="*/ 0 h 4531659"/>
              <a:gd name="connsiteX2" fmla="*/ 4356847 w 4356847"/>
              <a:gd name="connsiteY2" fmla="*/ 305938 h 4531659"/>
              <a:gd name="connsiteX3" fmla="*/ 4356847 w 4356847"/>
              <a:gd name="connsiteY3" fmla="*/ 4225721 h 4531659"/>
              <a:gd name="connsiteX4" fmla="*/ 4050909 w 4356847"/>
              <a:gd name="connsiteY4" fmla="*/ 4531659 h 4531659"/>
              <a:gd name="connsiteX5" fmla="*/ 305938 w 4356847"/>
              <a:gd name="connsiteY5" fmla="*/ 4531659 h 4531659"/>
              <a:gd name="connsiteX6" fmla="*/ 0 w 4356847"/>
              <a:gd name="connsiteY6" fmla="*/ 4225721 h 4531659"/>
              <a:gd name="connsiteX7" fmla="*/ 0 w 4356847"/>
              <a:gd name="connsiteY7" fmla="*/ 305938 h 4531659"/>
              <a:gd name="connsiteX8" fmla="*/ 305938 w 4356847"/>
              <a:gd name="connsiteY8" fmla="*/ 0 h 453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6847" h="4531659">
                <a:moveTo>
                  <a:pt x="305938" y="0"/>
                </a:moveTo>
                <a:lnTo>
                  <a:pt x="4050909" y="0"/>
                </a:lnTo>
                <a:cubicBezTo>
                  <a:pt x="4219874" y="0"/>
                  <a:pt x="4356847" y="136973"/>
                  <a:pt x="4356847" y="305938"/>
                </a:cubicBezTo>
                <a:lnTo>
                  <a:pt x="4356847" y="4225721"/>
                </a:lnTo>
                <a:cubicBezTo>
                  <a:pt x="4356847" y="4394686"/>
                  <a:pt x="4219874" y="4531659"/>
                  <a:pt x="4050909" y="4531659"/>
                </a:cubicBezTo>
                <a:lnTo>
                  <a:pt x="305938" y="4531659"/>
                </a:lnTo>
                <a:cubicBezTo>
                  <a:pt x="136973" y="4531659"/>
                  <a:pt x="0" y="4394686"/>
                  <a:pt x="0" y="4225721"/>
                </a:cubicBezTo>
                <a:lnTo>
                  <a:pt x="0" y="305938"/>
                </a:lnTo>
                <a:cubicBezTo>
                  <a:pt x="0" y="136973"/>
                  <a:pt x="136973" y="0"/>
                  <a:pt x="30593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01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FB7B12-09E2-4E43-9D79-2B56B1EB6FB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984444" y="1191290"/>
            <a:ext cx="2414608" cy="2498328"/>
          </a:xfrm>
          <a:custGeom>
            <a:avLst/>
            <a:gdLst>
              <a:gd name="connsiteX0" fmla="*/ 169554 w 2414608"/>
              <a:gd name="connsiteY0" fmla="*/ 0 h 2498328"/>
              <a:gd name="connsiteX1" fmla="*/ 2245054 w 2414608"/>
              <a:gd name="connsiteY1" fmla="*/ 0 h 2498328"/>
              <a:gd name="connsiteX2" fmla="*/ 2414608 w 2414608"/>
              <a:gd name="connsiteY2" fmla="*/ 169554 h 2498328"/>
              <a:gd name="connsiteX3" fmla="*/ 2414608 w 2414608"/>
              <a:gd name="connsiteY3" fmla="*/ 2328774 h 2498328"/>
              <a:gd name="connsiteX4" fmla="*/ 2245054 w 2414608"/>
              <a:gd name="connsiteY4" fmla="*/ 2498328 h 2498328"/>
              <a:gd name="connsiteX5" fmla="*/ 169554 w 2414608"/>
              <a:gd name="connsiteY5" fmla="*/ 2498328 h 2498328"/>
              <a:gd name="connsiteX6" fmla="*/ 0 w 2414608"/>
              <a:gd name="connsiteY6" fmla="*/ 2328774 h 2498328"/>
              <a:gd name="connsiteX7" fmla="*/ 0 w 2414608"/>
              <a:gd name="connsiteY7" fmla="*/ 169554 h 2498328"/>
              <a:gd name="connsiteX8" fmla="*/ 169554 w 2414608"/>
              <a:gd name="connsiteY8" fmla="*/ 0 h 249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608" h="2498328">
                <a:moveTo>
                  <a:pt x="169554" y="0"/>
                </a:moveTo>
                <a:lnTo>
                  <a:pt x="2245054" y="0"/>
                </a:lnTo>
                <a:cubicBezTo>
                  <a:pt x="2338696" y="0"/>
                  <a:pt x="2414608" y="75912"/>
                  <a:pt x="2414608" y="169554"/>
                </a:cubicBezTo>
                <a:lnTo>
                  <a:pt x="2414608" y="2328774"/>
                </a:lnTo>
                <a:cubicBezTo>
                  <a:pt x="2414608" y="2422416"/>
                  <a:pt x="2338696" y="2498328"/>
                  <a:pt x="2245054" y="2498328"/>
                </a:cubicBezTo>
                <a:lnTo>
                  <a:pt x="169554" y="2498328"/>
                </a:lnTo>
                <a:cubicBezTo>
                  <a:pt x="75912" y="2498328"/>
                  <a:pt x="0" y="2422416"/>
                  <a:pt x="0" y="2328774"/>
                </a:cubicBezTo>
                <a:lnTo>
                  <a:pt x="0" y="169554"/>
                </a:lnTo>
                <a:cubicBezTo>
                  <a:pt x="0" y="75912"/>
                  <a:pt x="75912" y="0"/>
                  <a:pt x="16955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1C72DD-A794-4ED8-88BF-288D44DAE66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569922" y="3168382"/>
            <a:ext cx="2414608" cy="2498328"/>
          </a:xfrm>
          <a:custGeom>
            <a:avLst/>
            <a:gdLst>
              <a:gd name="connsiteX0" fmla="*/ 169554 w 2414608"/>
              <a:gd name="connsiteY0" fmla="*/ 0 h 2498328"/>
              <a:gd name="connsiteX1" fmla="*/ 2245054 w 2414608"/>
              <a:gd name="connsiteY1" fmla="*/ 0 h 2498328"/>
              <a:gd name="connsiteX2" fmla="*/ 2414608 w 2414608"/>
              <a:gd name="connsiteY2" fmla="*/ 169554 h 2498328"/>
              <a:gd name="connsiteX3" fmla="*/ 2414608 w 2414608"/>
              <a:gd name="connsiteY3" fmla="*/ 2328774 h 2498328"/>
              <a:gd name="connsiteX4" fmla="*/ 2245054 w 2414608"/>
              <a:gd name="connsiteY4" fmla="*/ 2498328 h 2498328"/>
              <a:gd name="connsiteX5" fmla="*/ 169554 w 2414608"/>
              <a:gd name="connsiteY5" fmla="*/ 2498328 h 2498328"/>
              <a:gd name="connsiteX6" fmla="*/ 0 w 2414608"/>
              <a:gd name="connsiteY6" fmla="*/ 2328774 h 2498328"/>
              <a:gd name="connsiteX7" fmla="*/ 0 w 2414608"/>
              <a:gd name="connsiteY7" fmla="*/ 169554 h 2498328"/>
              <a:gd name="connsiteX8" fmla="*/ 169554 w 2414608"/>
              <a:gd name="connsiteY8" fmla="*/ 0 h 249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608" h="2498328">
                <a:moveTo>
                  <a:pt x="169554" y="0"/>
                </a:moveTo>
                <a:lnTo>
                  <a:pt x="2245054" y="0"/>
                </a:lnTo>
                <a:cubicBezTo>
                  <a:pt x="2338696" y="0"/>
                  <a:pt x="2414608" y="75912"/>
                  <a:pt x="2414608" y="169554"/>
                </a:cubicBezTo>
                <a:lnTo>
                  <a:pt x="2414608" y="2328774"/>
                </a:lnTo>
                <a:cubicBezTo>
                  <a:pt x="2414608" y="2422416"/>
                  <a:pt x="2338696" y="2498328"/>
                  <a:pt x="2245054" y="2498328"/>
                </a:cubicBezTo>
                <a:lnTo>
                  <a:pt x="169554" y="2498328"/>
                </a:lnTo>
                <a:cubicBezTo>
                  <a:pt x="75912" y="2498328"/>
                  <a:pt x="0" y="2422416"/>
                  <a:pt x="0" y="2328774"/>
                </a:cubicBezTo>
                <a:lnTo>
                  <a:pt x="0" y="169554"/>
                </a:lnTo>
                <a:cubicBezTo>
                  <a:pt x="0" y="75912"/>
                  <a:pt x="75912" y="0"/>
                  <a:pt x="16955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12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292AF4-5B53-4B61-A1F4-B36DFB830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7944" y="1132115"/>
            <a:ext cx="2551075" cy="4593772"/>
          </a:xfrm>
          <a:custGeom>
            <a:avLst/>
            <a:gdLst>
              <a:gd name="connsiteX0" fmla="*/ 179136 w 2551075"/>
              <a:gd name="connsiteY0" fmla="*/ 0 h 4593772"/>
              <a:gd name="connsiteX1" fmla="*/ 2371940 w 2551075"/>
              <a:gd name="connsiteY1" fmla="*/ 0 h 4593772"/>
              <a:gd name="connsiteX2" fmla="*/ 2551075 w 2551075"/>
              <a:gd name="connsiteY2" fmla="*/ 179136 h 4593772"/>
              <a:gd name="connsiteX3" fmla="*/ 2551075 w 2551075"/>
              <a:gd name="connsiteY3" fmla="*/ 4414636 h 4593772"/>
              <a:gd name="connsiteX4" fmla="*/ 2371940 w 2551075"/>
              <a:gd name="connsiteY4" fmla="*/ 4593772 h 4593772"/>
              <a:gd name="connsiteX5" fmla="*/ 179136 w 2551075"/>
              <a:gd name="connsiteY5" fmla="*/ 4593772 h 4593772"/>
              <a:gd name="connsiteX6" fmla="*/ 0 w 2551075"/>
              <a:gd name="connsiteY6" fmla="*/ 4414636 h 4593772"/>
              <a:gd name="connsiteX7" fmla="*/ 0 w 2551075"/>
              <a:gd name="connsiteY7" fmla="*/ 179136 h 4593772"/>
              <a:gd name="connsiteX8" fmla="*/ 179136 w 2551075"/>
              <a:gd name="connsiteY8" fmla="*/ 0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1075" h="4593772">
                <a:moveTo>
                  <a:pt x="179136" y="0"/>
                </a:moveTo>
                <a:lnTo>
                  <a:pt x="2371940" y="0"/>
                </a:lnTo>
                <a:cubicBezTo>
                  <a:pt x="2470874" y="0"/>
                  <a:pt x="2551075" y="80202"/>
                  <a:pt x="2551075" y="179136"/>
                </a:cubicBezTo>
                <a:lnTo>
                  <a:pt x="2551075" y="4414636"/>
                </a:lnTo>
                <a:cubicBezTo>
                  <a:pt x="2551075" y="4513570"/>
                  <a:pt x="2470874" y="4593772"/>
                  <a:pt x="2371940" y="4593772"/>
                </a:cubicBezTo>
                <a:lnTo>
                  <a:pt x="179136" y="4593772"/>
                </a:lnTo>
                <a:cubicBezTo>
                  <a:pt x="80202" y="4593772"/>
                  <a:pt x="0" y="4513570"/>
                  <a:pt x="0" y="4414636"/>
                </a:cubicBezTo>
                <a:lnTo>
                  <a:pt x="0" y="179136"/>
                </a:lnTo>
                <a:cubicBezTo>
                  <a:pt x="0" y="80202"/>
                  <a:pt x="80202" y="0"/>
                  <a:pt x="179136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78C3E1-BCAE-4658-A44B-E5D5A20B9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2115"/>
            <a:ext cx="3246940" cy="4593772"/>
          </a:xfrm>
          <a:custGeom>
            <a:avLst/>
            <a:gdLst>
              <a:gd name="connsiteX0" fmla="*/ 0 w 3246940"/>
              <a:gd name="connsiteY0" fmla="*/ 0 h 4593772"/>
              <a:gd name="connsiteX1" fmla="*/ 2994479 w 3246940"/>
              <a:gd name="connsiteY1" fmla="*/ 0 h 4593772"/>
              <a:gd name="connsiteX2" fmla="*/ 3246940 w 3246940"/>
              <a:gd name="connsiteY2" fmla="*/ 252461 h 4593772"/>
              <a:gd name="connsiteX3" fmla="*/ 3246940 w 3246940"/>
              <a:gd name="connsiteY3" fmla="*/ 4341311 h 4593772"/>
              <a:gd name="connsiteX4" fmla="*/ 2994479 w 3246940"/>
              <a:gd name="connsiteY4" fmla="*/ 4593772 h 4593772"/>
              <a:gd name="connsiteX5" fmla="*/ 0 w 3246940"/>
              <a:gd name="connsiteY5" fmla="*/ 4593772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6940" h="4593772">
                <a:moveTo>
                  <a:pt x="0" y="0"/>
                </a:moveTo>
                <a:lnTo>
                  <a:pt x="2994479" y="0"/>
                </a:lnTo>
                <a:cubicBezTo>
                  <a:pt x="3133909" y="0"/>
                  <a:pt x="3246940" y="113031"/>
                  <a:pt x="3246940" y="252461"/>
                </a:cubicBezTo>
                <a:lnTo>
                  <a:pt x="3246940" y="4341311"/>
                </a:lnTo>
                <a:cubicBezTo>
                  <a:pt x="3246940" y="4480741"/>
                  <a:pt x="3133909" y="4593772"/>
                  <a:pt x="2994479" y="4593772"/>
                </a:cubicBezTo>
                <a:lnTo>
                  <a:pt x="0" y="4593772"/>
                </a:ln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24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151CC5-75BA-430F-BCDF-0CC16420E4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7734" y="1310062"/>
            <a:ext cx="1732520" cy="1732520"/>
          </a:xfrm>
          <a:custGeom>
            <a:avLst/>
            <a:gdLst>
              <a:gd name="connsiteX0" fmla="*/ 866260 w 1732520"/>
              <a:gd name="connsiteY0" fmla="*/ 0 h 1732520"/>
              <a:gd name="connsiteX1" fmla="*/ 1732520 w 1732520"/>
              <a:gd name="connsiteY1" fmla="*/ 866260 h 1732520"/>
              <a:gd name="connsiteX2" fmla="*/ 866260 w 1732520"/>
              <a:gd name="connsiteY2" fmla="*/ 1732520 h 1732520"/>
              <a:gd name="connsiteX3" fmla="*/ 0 w 1732520"/>
              <a:gd name="connsiteY3" fmla="*/ 866260 h 1732520"/>
              <a:gd name="connsiteX4" fmla="*/ 866260 w 1732520"/>
              <a:gd name="connsiteY4" fmla="*/ 0 h 1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520" h="1732520">
                <a:moveTo>
                  <a:pt x="866260" y="0"/>
                </a:moveTo>
                <a:cubicBezTo>
                  <a:pt x="1344682" y="0"/>
                  <a:pt x="1732520" y="387838"/>
                  <a:pt x="1732520" y="866260"/>
                </a:cubicBezTo>
                <a:cubicBezTo>
                  <a:pt x="1732520" y="1344682"/>
                  <a:pt x="1344682" y="1732520"/>
                  <a:pt x="866260" y="1732520"/>
                </a:cubicBezTo>
                <a:cubicBezTo>
                  <a:pt x="387838" y="1732520"/>
                  <a:pt x="0" y="1344682"/>
                  <a:pt x="0" y="866260"/>
                </a:cubicBezTo>
                <a:cubicBezTo>
                  <a:pt x="0" y="387838"/>
                  <a:pt x="387838" y="0"/>
                  <a:pt x="86626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E133B7-DEE1-4F79-A238-95FC3CF932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8005" y="1428751"/>
            <a:ext cx="4381500" cy="4381500"/>
          </a:xfrm>
          <a:custGeom>
            <a:avLst/>
            <a:gdLst>
              <a:gd name="connsiteX0" fmla="*/ 2190750 w 4381500"/>
              <a:gd name="connsiteY0" fmla="*/ 0 h 4381500"/>
              <a:gd name="connsiteX1" fmla="*/ 4381500 w 4381500"/>
              <a:gd name="connsiteY1" fmla="*/ 2190750 h 4381500"/>
              <a:gd name="connsiteX2" fmla="*/ 2190750 w 4381500"/>
              <a:gd name="connsiteY2" fmla="*/ 4381500 h 4381500"/>
              <a:gd name="connsiteX3" fmla="*/ 0 w 4381500"/>
              <a:gd name="connsiteY3" fmla="*/ 2190750 h 4381500"/>
              <a:gd name="connsiteX4" fmla="*/ 2190750 w 4381500"/>
              <a:gd name="connsiteY4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1500" h="4381500">
                <a:moveTo>
                  <a:pt x="2190750" y="0"/>
                </a:moveTo>
                <a:cubicBezTo>
                  <a:pt x="3400668" y="0"/>
                  <a:pt x="4381500" y="980832"/>
                  <a:pt x="4381500" y="2190750"/>
                </a:cubicBezTo>
                <a:cubicBezTo>
                  <a:pt x="4381500" y="3400668"/>
                  <a:pt x="3400668" y="4381500"/>
                  <a:pt x="2190750" y="4381500"/>
                </a:cubicBezTo>
                <a:cubicBezTo>
                  <a:pt x="980832" y="4381500"/>
                  <a:pt x="0" y="3400668"/>
                  <a:pt x="0" y="2190750"/>
                </a:cubicBezTo>
                <a:cubicBezTo>
                  <a:pt x="0" y="980832"/>
                  <a:pt x="980832" y="0"/>
                  <a:pt x="2190750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594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8DACA8-B5ED-4CA4-B869-1A4A75011D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548" y="1024174"/>
            <a:ext cx="4380856" cy="5833827"/>
          </a:xfrm>
          <a:custGeom>
            <a:avLst/>
            <a:gdLst>
              <a:gd name="connsiteX0" fmla="*/ 2190428 w 4380856"/>
              <a:gd name="connsiteY0" fmla="*/ 0 h 5833827"/>
              <a:gd name="connsiteX1" fmla="*/ 4380856 w 4380856"/>
              <a:gd name="connsiteY1" fmla="*/ 2190428 h 5833827"/>
              <a:gd name="connsiteX2" fmla="*/ 4380856 w 4380856"/>
              <a:gd name="connsiteY2" fmla="*/ 5833827 h 5833827"/>
              <a:gd name="connsiteX3" fmla="*/ 0 w 4380856"/>
              <a:gd name="connsiteY3" fmla="*/ 5833827 h 5833827"/>
              <a:gd name="connsiteX4" fmla="*/ 0 w 4380856"/>
              <a:gd name="connsiteY4" fmla="*/ 2190428 h 5833827"/>
              <a:gd name="connsiteX5" fmla="*/ 2190428 w 4380856"/>
              <a:gd name="connsiteY5" fmla="*/ 0 h 583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0856" h="5833827">
                <a:moveTo>
                  <a:pt x="2190428" y="0"/>
                </a:moveTo>
                <a:cubicBezTo>
                  <a:pt x="3400168" y="0"/>
                  <a:pt x="4380856" y="980688"/>
                  <a:pt x="4380856" y="2190428"/>
                </a:cubicBezTo>
                <a:lnTo>
                  <a:pt x="4380856" y="5833827"/>
                </a:lnTo>
                <a:lnTo>
                  <a:pt x="0" y="5833827"/>
                </a:lnTo>
                <a:lnTo>
                  <a:pt x="0" y="2190428"/>
                </a:lnTo>
                <a:cubicBezTo>
                  <a:pt x="0" y="980688"/>
                  <a:pt x="980688" y="0"/>
                  <a:pt x="2190428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63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7ABE21-DFCB-4314-9FEE-ED055132AE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5776" y="3034606"/>
            <a:ext cx="5016224" cy="2734183"/>
          </a:xfrm>
          <a:custGeom>
            <a:avLst/>
            <a:gdLst>
              <a:gd name="connsiteX0" fmla="*/ 301991 w 5016224"/>
              <a:gd name="connsiteY0" fmla="*/ 0 h 2734183"/>
              <a:gd name="connsiteX1" fmla="*/ 5016224 w 5016224"/>
              <a:gd name="connsiteY1" fmla="*/ 0 h 2734183"/>
              <a:gd name="connsiteX2" fmla="*/ 5016224 w 5016224"/>
              <a:gd name="connsiteY2" fmla="*/ 2734183 h 2734183"/>
              <a:gd name="connsiteX3" fmla="*/ 301991 w 5016224"/>
              <a:gd name="connsiteY3" fmla="*/ 2734183 h 2734183"/>
              <a:gd name="connsiteX4" fmla="*/ 0 w 5016224"/>
              <a:gd name="connsiteY4" fmla="*/ 2432192 h 2734183"/>
              <a:gd name="connsiteX5" fmla="*/ 0 w 5016224"/>
              <a:gd name="connsiteY5" fmla="*/ 301991 h 2734183"/>
              <a:gd name="connsiteX6" fmla="*/ 301991 w 5016224"/>
              <a:gd name="connsiteY6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6224" h="2734183">
                <a:moveTo>
                  <a:pt x="301991" y="0"/>
                </a:moveTo>
                <a:lnTo>
                  <a:pt x="5016224" y="0"/>
                </a:lnTo>
                <a:lnTo>
                  <a:pt x="5016224" y="2734183"/>
                </a:lnTo>
                <a:lnTo>
                  <a:pt x="301991" y="2734183"/>
                </a:lnTo>
                <a:cubicBezTo>
                  <a:pt x="135206" y="2734183"/>
                  <a:pt x="0" y="2598977"/>
                  <a:pt x="0" y="2432192"/>
                </a:cubicBezTo>
                <a:lnTo>
                  <a:pt x="0" y="301991"/>
                </a:lnTo>
                <a:cubicBezTo>
                  <a:pt x="0" y="135206"/>
                  <a:pt x="135206" y="0"/>
                  <a:pt x="301991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E4E10D-AD2D-4CED-A181-DDB402721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4576" y="3034606"/>
            <a:ext cx="2662990" cy="2734183"/>
          </a:xfrm>
          <a:custGeom>
            <a:avLst/>
            <a:gdLst>
              <a:gd name="connsiteX0" fmla="*/ 217939 w 2662990"/>
              <a:gd name="connsiteY0" fmla="*/ 0 h 2734183"/>
              <a:gd name="connsiteX1" fmla="*/ 2445051 w 2662990"/>
              <a:gd name="connsiteY1" fmla="*/ 0 h 2734183"/>
              <a:gd name="connsiteX2" fmla="*/ 2662990 w 2662990"/>
              <a:gd name="connsiteY2" fmla="*/ 217939 h 2734183"/>
              <a:gd name="connsiteX3" fmla="*/ 2662990 w 2662990"/>
              <a:gd name="connsiteY3" fmla="*/ 2516244 h 2734183"/>
              <a:gd name="connsiteX4" fmla="*/ 2445051 w 2662990"/>
              <a:gd name="connsiteY4" fmla="*/ 2734183 h 2734183"/>
              <a:gd name="connsiteX5" fmla="*/ 217939 w 2662990"/>
              <a:gd name="connsiteY5" fmla="*/ 2734183 h 2734183"/>
              <a:gd name="connsiteX6" fmla="*/ 0 w 2662990"/>
              <a:gd name="connsiteY6" fmla="*/ 2516244 h 2734183"/>
              <a:gd name="connsiteX7" fmla="*/ 0 w 2662990"/>
              <a:gd name="connsiteY7" fmla="*/ 217939 h 2734183"/>
              <a:gd name="connsiteX8" fmla="*/ 217939 w 2662990"/>
              <a:gd name="connsiteY8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990" h="2734183">
                <a:moveTo>
                  <a:pt x="217939" y="0"/>
                </a:moveTo>
                <a:lnTo>
                  <a:pt x="2445051" y="0"/>
                </a:lnTo>
                <a:cubicBezTo>
                  <a:pt x="2565415" y="0"/>
                  <a:pt x="2662990" y="97575"/>
                  <a:pt x="2662990" y="217939"/>
                </a:cubicBezTo>
                <a:lnTo>
                  <a:pt x="2662990" y="2516244"/>
                </a:lnTo>
                <a:cubicBezTo>
                  <a:pt x="2662990" y="2636608"/>
                  <a:pt x="2565415" y="2734183"/>
                  <a:pt x="2445051" y="2734183"/>
                </a:cubicBezTo>
                <a:lnTo>
                  <a:pt x="217939" y="2734183"/>
                </a:lnTo>
                <a:cubicBezTo>
                  <a:pt x="97575" y="2734183"/>
                  <a:pt x="0" y="2636608"/>
                  <a:pt x="0" y="2516244"/>
                </a:cubicBezTo>
                <a:lnTo>
                  <a:pt x="0" y="217939"/>
                </a:lnTo>
                <a:cubicBezTo>
                  <a:pt x="0" y="97575"/>
                  <a:pt x="97575" y="0"/>
                  <a:pt x="217939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6E5866-0314-48E2-B95A-D1CF1FE77F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80176" y="3034606"/>
            <a:ext cx="2662990" cy="2734183"/>
          </a:xfrm>
          <a:custGeom>
            <a:avLst/>
            <a:gdLst>
              <a:gd name="connsiteX0" fmla="*/ 294127 w 2662990"/>
              <a:gd name="connsiteY0" fmla="*/ 0 h 2734183"/>
              <a:gd name="connsiteX1" fmla="*/ 2368863 w 2662990"/>
              <a:gd name="connsiteY1" fmla="*/ 0 h 2734183"/>
              <a:gd name="connsiteX2" fmla="*/ 2662990 w 2662990"/>
              <a:gd name="connsiteY2" fmla="*/ 294127 h 2734183"/>
              <a:gd name="connsiteX3" fmla="*/ 2662990 w 2662990"/>
              <a:gd name="connsiteY3" fmla="*/ 2440056 h 2734183"/>
              <a:gd name="connsiteX4" fmla="*/ 2368863 w 2662990"/>
              <a:gd name="connsiteY4" fmla="*/ 2734183 h 2734183"/>
              <a:gd name="connsiteX5" fmla="*/ 294127 w 2662990"/>
              <a:gd name="connsiteY5" fmla="*/ 2734183 h 2734183"/>
              <a:gd name="connsiteX6" fmla="*/ 0 w 2662990"/>
              <a:gd name="connsiteY6" fmla="*/ 2440056 h 2734183"/>
              <a:gd name="connsiteX7" fmla="*/ 0 w 2662990"/>
              <a:gd name="connsiteY7" fmla="*/ 294127 h 2734183"/>
              <a:gd name="connsiteX8" fmla="*/ 294127 w 2662990"/>
              <a:gd name="connsiteY8" fmla="*/ 0 h 273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990" h="2734183">
                <a:moveTo>
                  <a:pt x="294127" y="0"/>
                </a:moveTo>
                <a:lnTo>
                  <a:pt x="2368863" y="0"/>
                </a:lnTo>
                <a:cubicBezTo>
                  <a:pt x="2531305" y="0"/>
                  <a:pt x="2662990" y="131685"/>
                  <a:pt x="2662990" y="294127"/>
                </a:cubicBezTo>
                <a:lnTo>
                  <a:pt x="2662990" y="2440056"/>
                </a:lnTo>
                <a:cubicBezTo>
                  <a:pt x="2662990" y="2602498"/>
                  <a:pt x="2531305" y="2734183"/>
                  <a:pt x="2368863" y="2734183"/>
                </a:cubicBezTo>
                <a:lnTo>
                  <a:pt x="294127" y="2734183"/>
                </a:lnTo>
                <a:cubicBezTo>
                  <a:pt x="131685" y="2734183"/>
                  <a:pt x="0" y="2602498"/>
                  <a:pt x="0" y="2440056"/>
                </a:cubicBezTo>
                <a:lnTo>
                  <a:pt x="0" y="294127"/>
                </a:lnTo>
                <a:cubicBezTo>
                  <a:pt x="0" y="131685"/>
                  <a:pt x="131685" y="0"/>
                  <a:pt x="294127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689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D16195-CF88-44E7-89FA-2E4148CC5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1" y="3156999"/>
            <a:ext cx="4814531" cy="2710763"/>
          </a:xfrm>
          <a:custGeom>
            <a:avLst/>
            <a:gdLst>
              <a:gd name="connsiteX0" fmla="*/ 299404 w 4814531"/>
              <a:gd name="connsiteY0" fmla="*/ 0 h 2710763"/>
              <a:gd name="connsiteX1" fmla="*/ 4515127 w 4814531"/>
              <a:gd name="connsiteY1" fmla="*/ 0 h 2710763"/>
              <a:gd name="connsiteX2" fmla="*/ 4814531 w 4814531"/>
              <a:gd name="connsiteY2" fmla="*/ 299404 h 2710763"/>
              <a:gd name="connsiteX3" fmla="*/ 4814531 w 4814531"/>
              <a:gd name="connsiteY3" fmla="*/ 2411359 h 2710763"/>
              <a:gd name="connsiteX4" fmla="*/ 4515127 w 4814531"/>
              <a:gd name="connsiteY4" fmla="*/ 2710763 h 2710763"/>
              <a:gd name="connsiteX5" fmla="*/ 299404 w 4814531"/>
              <a:gd name="connsiteY5" fmla="*/ 2710763 h 2710763"/>
              <a:gd name="connsiteX6" fmla="*/ 0 w 4814531"/>
              <a:gd name="connsiteY6" fmla="*/ 2411359 h 2710763"/>
              <a:gd name="connsiteX7" fmla="*/ 0 w 4814531"/>
              <a:gd name="connsiteY7" fmla="*/ 299404 h 2710763"/>
              <a:gd name="connsiteX8" fmla="*/ 299404 w 4814531"/>
              <a:gd name="connsiteY8" fmla="*/ 0 h 27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4531" h="2710763">
                <a:moveTo>
                  <a:pt x="299404" y="0"/>
                </a:moveTo>
                <a:lnTo>
                  <a:pt x="4515127" y="0"/>
                </a:lnTo>
                <a:cubicBezTo>
                  <a:pt x="4680483" y="0"/>
                  <a:pt x="4814531" y="134048"/>
                  <a:pt x="4814531" y="299404"/>
                </a:cubicBezTo>
                <a:lnTo>
                  <a:pt x="4814531" y="2411359"/>
                </a:lnTo>
                <a:cubicBezTo>
                  <a:pt x="4814531" y="2576715"/>
                  <a:pt x="4680483" y="2710763"/>
                  <a:pt x="4515127" y="2710763"/>
                </a:cubicBezTo>
                <a:lnTo>
                  <a:pt x="299404" y="2710763"/>
                </a:lnTo>
                <a:cubicBezTo>
                  <a:pt x="134048" y="2710763"/>
                  <a:pt x="0" y="2576715"/>
                  <a:pt x="0" y="2411359"/>
                </a:cubicBezTo>
                <a:lnTo>
                  <a:pt x="0" y="299404"/>
                </a:lnTo>
                <a:cubicBezTo>
                  <a:pt x="0" y="134048"/>
                  <a:pt x="134048" y="0"/>
                  <a:pt x="299404" y="0"/>
                </a:cubicBezTo>
                <a:close/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9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1F2A11-DA53-4335-E48A-E143CE35ED72}"/>
              </a:ext>
            </a:extLst>
          </p:cNvPr>
          <p:cNvGrpSpPr/>
          <p:nvPr userDrawn="1"/>
        </p:nvGrpSpPr>
        <p:grpSpPr>
          <a:xfrm>
            <a:off x="352425" y="303731"/>
            <a:ext cx="1176544" cy="323165"/>
            <a:chOff x="352425" y="303731"/>
            <a:chExt cx="1176544" cy="3231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0F9908-5AE7-42D1-A1FC-34DCD15818C8}"/>
                </a:ext>
              </a:extLst>
            </p:cNvPr>
            <p:cNvSpPr txBox="1"/>
            <p:nvPr/>
          </p:nvSpPr>
          <p:spPr>
            <a:xfrm flipH="1">
              <a:off x="637754" y="303731"/>
              <a:ext cx="8912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1500" b="1" i="0">
                  <a:solidFill>
                    <a:schemeClr val="tx2"/>
                  </a:solidFill>
                  <a:latin typeface="Plus Jakarta Sans SemiBold" pitchFamily="2" charset="0"/>
                  <a:cs typeface="Plus Jakarta Sans SemiBold" pitchFamily="2" charset="0"/>
                </a:rPr>
                <a:t>Neuron</a:t>
              </a:r>
              <a:endParaRPr lang="en-ID" sz="1500" b="1" i="0" dirty="0">
                <a:solidFill>
                  <a:schemeClr val="tx2"/>
                </a:solidFill>
                <a:latin typeface="Plus Jakarta Sans SemiBold" pitchFamily="2" charset="0"/>
                <a:cs typeface="Plus Jakarta Sans SemiBold" pitchFamily="2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62347B0-62C4-4AAA-B228-FA13BCD32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5400000" flipV="1">
              <a:off x="352425" y="304377"/>
              <a:ext cx="321873" cy="32187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DB2F4-5FFF-489B-8693-F312D55497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2000">
                <a:schemeClr val="accent4">
                  <a:alpha val="0"/>
                </a:schemeClr>
              </a:gs>
              <a:gs pos="55000">
                <a:schemeClr val="accent3">
                  <a:alpha val="10000"/>
                </a:schemeClr>
              </a:gs>
              <a:gs pos="45000">
                <a:schemeClr val="accent3">
                  <a:alpha val="1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59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E7E8BC0-62F0-4187-9A6D-F8D200B3A4D8}"/>
              </a:ext>
            </a:extLst>
          </p:cNvPr>
          <p:cNvSpPr txBox="1"/>
          <p:nvPr/>
        </p:nvSpPr>
        <p:spPr>
          <a:xfrm>
            <a:off x="701360" y="1860208"/>
            <a:ext cx="466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Оптимизация производительности: от однопоточного до параллельного исполнения на примере игры 'Жизнь'</a:t>
            </a:r>
            <a:endParaRPr lang="en-ID" sz="2400" b="1" dirty="0">
              <a:solidFill>
                <a:schemeClr val="bg1"/>
              </a:solidFill>
              <a:latin typeface="Plus Jakarta Sans ExtraBold" pitchFamily="2" charset="0"/>
              <a:cs typeface="Plus Jakarta Sans ExtraBold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E3DEB65-A18F-448F-A498-9399186B84D0}"/>
              </a:ext>
            </a:extLst>
          </p:cNvPr>
          <p:cNvGrpSpPr/>
          <p:nvPr/>
        </p:nvGrpSpPr>
        <p:grpSpPr>
          <a:xfrm>
            <a:off x="430923" y="4781768"/>
            <a:ext cx="3787460" cy="1643262"/>
            <a:chOff x="955856" y="4106266"/>
            <a:chExt cx="3787460" cy="164326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E357F63-2355-4103-A543-B393E123CCFA}"/>
                </a:ext>
              </a:extLst>
            </p:cNvPr>
            <p:cNvSpPr/>
            <p:nvPr/>
          </p:nvSpPr>
          <p:spPr>
            <a:xfrm>
              <a:off x="955856" y="4106266"/>
              <a:ext cx="3787460" cy="1643262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A5E2A5-F8C7-4CF7-AE84-E1E54D26F29C}"/>
                </a:ext>
              </a:extLst>
            </p:cNvPr>
            <p:cNvSpPr txBox="1"/>
            <p:nvPr/>
          </p:nvSpPr>
          <p:spPr>
            <a:xfrm>
              <a:off x="1033486" y="4327732"/>
              <a:ext cx="3632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2"/>
                  </a:solidFill>
                  <a:latin typeface="+mj-lt"/>
                  <a:cs typeface="Poppins" panose="00000500000000000000" pitchFamily="50" charset="0"/>
                </a:defRPr>
              </a:lvl1pPr>
            </a:lstStyle>
            <a:p>
              <a:r>
                <a:rPr lang="en-US" sz="2400" b="1" dirty="0"/>
                <a:t>C++, DLL</a:t>
              </a:r>
              <a:r>
                <a:rPr lang="ru-RU" sz="2400" b="1" dirty="0"/>
                <a:t>, Однопоточное и многопоточное программирование</a:t>
              </a:r>
              <a:endParaRPr lang="en-ID" sz="2400" b="1" dirty="0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FCD7246-6C42-4C0C-A36D-E3FB9C3CCC1A}"/>
              </a:ext>
            </a:extLst>
          </p:cNvPr>
          <p:cNvGrpSpPr/>
          <p:nvPr/>
        </p:nvGrpSpPr>
        <p:grpSpPr>
          <a:xfrm>
            <a:off x="9044012" y="5749529"/>
            <a:ext cx="2792388" cy="787398"/>
            <a:chOff x="4963079" y="4774006"/>
            <a:chExt cx="3787460" cy="97552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A4D53F9-241B-4061-A1EA-6A138D122BC9}"/>
                </a:ext>
              </a:extLst>
            </p:cNvPr>
            <p:cNvSpPr/>
            <p:nvPr/>
          </p:nvSpPr>
          <p:spPr>
            <a:xfrm>
              <a:off x="4963079" y="4774006"/>
              <a:ext cx="3787460" cy="97552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E7B6C0-B6C5-455C-B934-F2F15DFCD9AD}"/>
                </a:ext>
              </a:extLst>
            </p:cNvPr>
            <p:cNvSpPr txBox="1"/>
            <p:nvPr/>
          </p:nvSpPr>
          <p:spPr>
            <a:xfrm>
              <a:off x="5237054" y="4953990"/>
              <a:ext cx="323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2"/>
                  </a:solidFill>
                  <a:latin typeface="+mj-lt"/>
                  <a:cs typeface="Poppins" panose="00000500000000000000" pitchFamily="50" charset="0"/>
                </a:defRPr>
              </a:lvl1pPr>
            </a:lstStyle>
            <a:p>
              <a:r>
                <a:rPr lang="ru-RU" sz="1400" b="1" dirty="0"/>
                <a:t>Ярдыков Эдуард Евгеньевич ИВТ-41-22</a:t>
              </a:r>
              <a:endParaRPr lang="en-ID" sz="1400" b="1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C836C-5F82-46F2-8345-5F2F93D4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F611DAE-4B8D-4A2A-8EE2-8FB4009ECBF3}"/>
              </a:ext>
            </a:extLst>
          </p:cNvPr>
          <p:cNvSpPr txBox="1"/>
          <p:nvPr/>
        </p:nvSpPr>
        <p:spPr>
          <a:xfrm>
            <a:off x="2039800" y="138976"/>
            <a:ext cx="811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МИНИСТЕРСТВО НАУКИ И ВЫСШЕГО ОБРАЗОВАНИЯ РОССИЙСКОЙ ФЕДЕРАЦИИ </a:t>
            </a:r>
            <a:b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</a:b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ФГБОУ ВО «Чувашский государственный университет имени И.Н. Ульянова» </a:t>
            </a:r>
            <a:b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</a:br>
            <a:r>
              <a:rPr lang="ru-RU" sz="1400" b="0" i="0" u="none" dirty="0">
                <a:solidFill>
                  <a:schemeClr val="bg1"/>
                </a:solidFill>
                <a:latin typeface="Fira Mono Medium"/>
                <a:ea typeface="Fira Mono Medium"/>
                <a:cs typeface="Fira Mono Medium"/>
              </a:rPr>
              <a:t>Факультет информатики и вычислительной техники</a:t>
            </a:r>
            <a:endParaRPr lang="ru-RU" sz="1400" dirty="0">
              <a:solidFill>
                <a:schemeClr val="bg1"/>
              </a:solidFill>
              <a:latin typeface="Fira Mono Medium"/>
              <a:cs typeface="Fira Mono Medium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5F8D194-6849-4524-8318-2B6F5D99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1305046"/>
            <a:ext cx="3049315" cy="30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5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351141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49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каждый</a:t>
            </a:r>
            <a:r>
              <a:rPr lang="en-US" b="1" dirty="0"/>
              <a:t> </a:t>
            </a:r>
            <a:r>
              <a:rPr lang="en-US" b="1" dirty="0" err="1"/>
              <a:t>TickMT</a:t>
            </a:r>
            <a:r>
              <a:rPr lang="en-US" b="1" dirty="0"/>
              <a:t>()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TickMT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THREADS_COUNT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THREADS_COUNT - 1) / THREADS_COUNT;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CHUNKS;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(THREADS_COUNT * 2);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75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610914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72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один раз </a:t>
            </a:r>
            <a:r>
              <a:rPr lang="en-US" b="1" dirty="0" err="1"/>
              <a:t>TickMT</a:t>
            </a:r>
            <a:r>
              <a:rPr lang="en-US" b="1" dirty="0"/>
              <a:t>()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CaveGenerator_mt_woMTcalc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TickMT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sz="16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THREADS_COUNT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THREADS_COUNT - 1) / THREADS_COUNT;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CHUNKS;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(THREADS_COUNT * 2);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CHUNKS.empty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00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4935505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507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Индексы в конструкторе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B4813-ACEB-4D86-91E9-235CF42E90E9}"/>
              </a:ext>
            </a:extLst>
          </p:cNvPr>
          <p:cNvSpPr txBox="1"/>
          <p:nvPr/>
        </p:nvSpPr>
        <p:spPr>
          <a:xfrm>
            <a:off x="124691" y="995799"/>
            <a:ext cx="914140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CHUNK_SIZE =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 +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- 1) / 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CHUNKS.reserve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threadsCount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2);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CHUNK_SIZE) {</a:t>
            </a:r>
          </a:p>
          <a:p>
            <a:r>
              <a:rPr lang="ru-RU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CHUNK_SIZE;</a:t>
            </a:r>
          </a:p>
          <a:p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CHUNK_SIZE &gt;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-&gt;width()) {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-&gt;width();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}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CHUNKS.push_back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LineTo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}</a:t>
            </a:r>
          </a:p>
          <a:p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97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817500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411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 каков результат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978163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362693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711794" y="277791"/>
            <a:ext cx="3480206" cy="5639172"/>
            <a:chOff x="9023521" y="474648"/>
            <a:chExt cx="2759769" cy="352479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35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</a:t>
              </a:r>
              <a:r>
                <a:rPr lang="en-US" sz="1600" dirty="0">
                  <a:solidFill>
                    <a:schemeClr val="bg1"/>
                  </a:solidFill>
                </a:rPr>
                <a:t>: 694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365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Один раз</a:t>
              </a:r>
              <a:r>
                <a:rPr lang="en-US" sz="1600" dirty="0">
                  <a:solidFill>
                    <a:schemeClr val="bg1"/>
                  </a:solidFill>
                </a:rPr>
                <a:t>: 699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046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720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156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Одной операции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</a:t>
              </a:r>
              <a:r>
                <a:rPr lang="en-US" sz="1600" dirty="0">
                  <a:solidFill>
                    <a:schemeClr val="bg1"/>
                  </a:solidFill>
                </a:rPr>
                <a:t>: 1.38873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Один раз</a:t>
              </a:r>
              <a:r>
                <a:rPr lang="en-US" sz="1600" dirty="0">
                  <a:solidFill>
                    <a:schemeClr val="bg1"/>
                  </a:solidFill>
                </a:rPr>
                <a:t>: 1.39809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1.44031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Конструктор даст +3.7</a:t>
              </a:r>
              <a:r>
                <a:rPr lang="en-US" sz="1600" dirty="0">
                  <a:solidFill>
                    <a:schemeClr val="bg1"/>
                  </a:solidFill>
                </a:rPr>
                <a:t>%</a:t>
              </a:r>
              <a:r>
                <a:rPr lang="ru-RU" sz="1600" dirty="0">
                  <a:solidFill>
                    <a:schemeClr val="bg1"/>
                  </a:solidFill>
                </a:rPr>
                <a:t>  скорости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Сборка один раз даст </a:t>
              </a:r>
              <a:r>
                <a:rPr lang="en-US" sz="1600" dirty="0">
                  <a:solidFill>
                    <a:schemeClr val="bg1"/>
                  </a:solidFill>
                </a:rPr>
                <a:t>+3%</a:t>
              </a:r>
              <a:r>
                <a:rPr lang="ru-RU" sz="1600" dirty="0">
                  <a:solidFill>
                    <a:schemeClr val="bg1"/>
                  </a:solidFill>
                </a:rPr>
                <a:t> скорости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6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817500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389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Соединяем стулья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831226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89627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711794" y="1835859"/>
            <a:ext cx="3480206" cy="3961699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236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ctor</a:t>
              </a:r>
              <a:r>
                <a:rPr lang="en-US" sz="1600" dirty="0">
                  <a:solidFill>
                    <a:schemeClr val="bg1"/>
                  </a:solidFill>
                </a:rPr>
                <a:t> if’</a:t>
              </a:r>
              <a:r>
                <a:rPr lang="ru-RU" sz="1600" dirty="0">
                  <a:solidFill>
                    <a:schemeClr val="bg1"/>
                  </a:solidFill>
                </a:rPr>
                <a:t>ы</a:t>
              </a:r>
              <a:r>
                <a:rPr lang="en-US" sz="1600" dirty="0">
                  <a:solidFill>
                    <a:schemeClr val="bg1"/>
                  </a:solidFill>
                </a:rPr>
                <a:t>: 427</a:t>
              </a:r>
              <a:r>
                <a:rPr lang="ru-RU" sz="1600" dirty="0">
                  <a:solidFill>
                    <a:schemeClr val="bg1"/>
                  </a:solidFill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</a:rPr>
                <a:t>696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1318,03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Одной операции</a:t>
              </a:r>
              <a:r>
                <a:rPr lang="en-US" sz="1600" b="1" dirty="0">
                  <a:solidFill>
                    <a:schemeClr val="bg1"/>
                  </a:solidFill>
                </a:rPr>
                <a:t>:</a:t>
              </a: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ctor</a:t>
              </a:r>
              <a:r>
                <a:rPr lang="en-US" sz="1600" dirty="0">
                  <a:solidFill>
                    <a:schemeClr val="bg1"/>
                  </a:solidFill>
                </a:rPr>
                <a:t> if’</a:t>
              </a:r>
              <a:r>
                <a:rPr lang="ru-RU" sz="1600" dirty="0">
                  <a:solidFill>
                    <a:schemeClr val="bg1"/>
                  </a:solidFill>
                </a:rPr>
                <a:t>ы</a:t>
              </a:r>
              <a:r>
                <a:rPr lang="en-US" sz="1600" dirty="0">
                  <a:solidFill>
                    <a:schemeClr val="bg1"/>
                  </a:solidFill>
                </a:rPr>
                <a:t>: 0,855393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base: 2,63606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>
                <a:spcBef>
                  <a:spcPts val="999"/>
                </a:spcBef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Рост скорости выполнения в 3,081 раза!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17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817500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3" y="349468"/>
            <a:ext cx="461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Спасибо за внимание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E6DB4-3FFB-41CF-A38C-FF8370D8C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66" y="3321050"/>
            <a:ext cx="3462867" cy="33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7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4954EC-7A0B-4135-A2D2-F8A8D3138A7F}"/>
              </a:ext>
            </a:extLst>
          </p:cNvPr>
          <p:cNvSpPr txBox="1"/>
          <p:nvPr/>
        </p:nvSpPr>
        <p:spPr>
          <a:xfrm flipH="1">
            <a:off x="249558" y="1469920"/>
            <a:ext cx="5667611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ru-RU" sz="1600" dirty="0">
                <a:solidFill>
                  <a:schemeClr val="bg1"/>
                </a:solidFill>
              </a:rPr>
              <a:t>С развитием многоядерных систем эффективное использование всех ядер становится критически важным. На примере игры "Жизнь" будут рассмотрены способы оптимизации производительности — от однопоточной реализации до параллельных алгоритмов, что позволяет понять, где многопоточность оправдана, а где — нет.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1BDF5C-C9A8-4E6C-842B-65BA1166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CA697108-2688-486E-B213-71D1BF96DDEF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186977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F7C50A-381F-48C0-A505-E6942C504951}"/>
              </a:ext>
            </a:extLst>
          </p:cNvPr>
          <p:cNvSpPr txBox="1"/>
          <p:nvPr/>
        </p:nvSpPr>
        <p:spPr>
          <a:xfrm flipH="1">
            <a:off x="249558" y="349468"/>
            <a:ext cx="318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Актуальность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1016D03-0B2E-4684-A31C-B90848A69A5A}"/>
              </a:ext>
            </a:extLst>
          </p:cNvPr>
          <p:cNvGrpSpPr/>
          <p:nvPr/>
        </p:nvGrpSpPr>
        <p:grpSpPr>
          <a:xfrm>
            <a:off x="6496268" y="711407"/>
            <a:ext cx="5154781" cy="5443387"/>
            <a:chOff x="6697235" y="758412"/>
            <a:chExt cx="5154781" cy="5443387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DC6C54F6-544A-467C-B715-9F5056D089B8}"/>
                </a:ext>
              </a:extLst>
            </p:cNvPr>
            <p:cNvGrpSpPr/>
            <p:nvPr/>
          </p:nvGrpSpPr>
          <p:grpSpPr>
            <a:xfrm>
              <a:off x="6774681" y="758412"/>
              <a:ext cx="4999892" cy="4920168"/>
              <a:chOff x="7108372" y="988263"/>
              <a:chExt cx="4135734" cy="4135734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B311CCB4-AFDA-44BE-930E-1EAB2D782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08372" y="988263"/>
                <a:ext cx="4135734" cy="41357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1178CEE4-C91C-48F3-95D9-601595B02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8" t="4411" r="5018" b="4850"/>
              <a:stretch/>
            </p:blipFill>
            <p:spPr>
              <a:xfrm>
                <a:off x="7298843" y="1192161"/>
                <a:ext cx="3754791" cy="372793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4E24A3-5238-4B04-AEA4-D97C078F203B}"/>
                </a:ext>
              </a:extLst>
            </p:cNvPr>
            <p:cNvSpPr txBox="1"/>
            <p:nvPr/>
          </p:nvSpPr>
          <p:spPr>
            <a:xfrm flipH="1">
              <a:off x="6697235" y="5678579"/>
              <a:ext cx="5154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chemeClr val="tx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ru-RU" sz="2800" b="1" dirty="0"/>
                <a:t>Бро я уже многопоточный и т.д.</a:t>
              </a:r>
              <a:endParaRPr lang="en-ID" sz="2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23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186977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8" y="349468"/>
            <a:ext cx="318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Цель работы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7" y="1499458"/>
            <a:ext cx="6512983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Ускорить время одного тика клеточного автомата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Попробовать многопоточное программирование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7069DC-B57B-44B0-AA3F-74D4E67F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634" y="1714500"/>
            <a:ext cx="384780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6181386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7" y="349468"/>
            <a:ext cx="634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Что такое клеточный автомат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7" y="1499458"/>
            <a:ext cx="6512983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Математическая модель, состоящая из сетки клеток. Каждая клетка может иметь два состояния, и состояние каждой клетки меняется с течением времени в зависимости от состояния её соседей по определённым правилам.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29AAF8-C0A5-48CD-9256-B8A63A44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91" y="1583118"/>
            <a:ext cx="3832352" cy="36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59">
            <a:extLst>
              <a:ext uri="{FF2B5EF4-FFF2-40B4-BE49-F238E27FC236}">
                <a16:creationId xmlns:a16="http://schemas.microsoft.com/office/drawing/2014/main" id="{F24EC339-5B94-43D8-9F21-0F299D8AA25A}"/>
              </a:ext>
            </a:extLst>
          </p:cNvPr>
          <p:cNvSpPr/>
          <p:nvPr/>
        </p:nvSpPr>
        <p:spPr>
          <a:xfrm>
            <a:off x="6527800" y="143934"/>
            <a:ext cx="5531235" cy="6512613"/>
          </a:xfrm>
          <a:prstGeom prst="roundRect">
            <a:avLst>
              <a:gd name="adj" fmla="val 10467"/>
            </a:avLst>
          </a:prstGeom>
          <a:solidFill>
            <a:srgbClr val="0D0D0D"/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6" y="349468"/>
            <a:ext cx="36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Ядра процессора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6" y="1499458"/>
            <a:ext cx="6278244" cy="3761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99.9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%</a:t>
            </a: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современных процессоров имеют несколько ядер с технологией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AMD SMT</a:t>
            </a: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или </a:t>
            </a:r>
            <a:r>
              <a:rPr lang="en-US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Intel Hyper-Threading</a:t>
            </a:r>
            <a:endParaRPr lang="ru-RU" sz="1600" dirty="0">
              <a:solidFill>
                <a:schemeClr val="bg1"/>
              </a:solidFill>
              <a:ea typeface="Arimo"/>
              <a:cs typeface="Arimo"/>
            </a:endParaRP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Каждое ядро может обрабатывать 2 потока. Планировщик системы распределяет нагрузку между ядрами (Тяжёлая однопоточная нагрузка «ложится» на самое удачное ядро)</a:t>
            </a: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  <a:ea typeface="Arimo"/>
                <a:cs typeface="Arimo"/>
              </a:rPr>
              <a:t>Почему бы не использовать возможность использовать уже несколько потоков для работы клеточного автомата</a:t>
            </a:r>
            <a:r>
              <a:rPr lang="en-US" sz="1600" dirty="0">
                <a:solidFill>
                  <a:schemeClr val="bg1"/>
                </a:solidFill>
                <a:ea typeface="Arimo"/>
                <a:cs typeface="Arimo"/>
              </a:rPr>
              <a:t>?</a:t>
            </a: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  <a:ea typeface="Arimo"/>
                <a:cs typeface="Arimo"/>
              </a:rPr>
              <a:t>В идеальном мире прирост производительности ровно в 2 раза!</a:t>
            </a:r>
            <a:endParaRPr lang="en-US" sz="1600" dirty="0">
              <a:solidFill>
                <a:schemeClr val="bg1"/>
              </a:solidFill>
              <a:ea typeface="Arimo"/>
              <a:cs typeface="Arim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7AE84-6950-4FFF-BDE0-27AC33C3112A}"/>
              </a:ext>
            </a:extLst>
          </p:cNvPr>
          <p:cNvSpPr txBox="1"/>
          <p:nvPr/>
        </p:nvSpPr>
        <p:spPr>
          <a:xfrm flipH="1">
            <a:off x="132965" y="5829529"/>
            <a:ext cx="6512983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Есть конкуренция за ресурсы между двумя потоками одного ядра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: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общий кеш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 (L2, L3)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, не идеальность </a:t>
            </a:r>
            <a:r>
              <a:rPr lang="en-US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SMT/HT</a:t>
            </a: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. При использовании потоков больше, чем физических ядер, увеличение производительности будет не линейным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1ED08-F42F-4849-A6ED-534DE82FE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37" y="474649"/>
            <a:ext cx="2769109" cy="27858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5D481EE-C2FB-421A-81EE-805A5B660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37" y="3457209"/>
            <a:ext cx="2769109" cy="2785831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B980FB3-F7BB-4A70-826E-E10F6F7D77D5}"/>
              </a:ext>
            </a:extLst>
          </p:cNvPr>
          <p:cNvGrpSpPr/>
          <p:nvPr/>
        </p:nvGrpSpPr>
        <p:grpSpPr>
          <a:xfrm>
            <a:off x="6645948" y="1633989"/>
            <a:ext cx="2101894" cy="3123342"/>
            <a:chOff x="6559506" y="1499458"/>
            <a:chExt cx="2101894" cy="3123342"/>
          </a:xfrm>
        </p:grpSpPr>
        <p:sp>
          <p:nvSpPr>
            <p:cNvPr id="18" name="Rectangle: Rounded Corners 59">
              <a:extLst>
                <a:ext uri="{FF2B5EF4-FFF2-40B4-BE49-F238E27FC236}">
                  <a16:creationId xmlns:a16="http://schemas.microsoft.com/office/drawing/2014/main" id="{37E54CFA-49ED-4C35-A42C-DD644D531CA4}"/>
                </a:ext>
              </a:extLst>
            </p:cNvPr>
            <p:cNvSpPr/>
            <p:nvPr/>
          </p:nvSpPr>
          <p:spPr>
            <a:xfrm>
              <a:off x="6559506" y="1499458"/>
              <a:ext cx="2101894" cy="3123342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86D11044-FEB4-4005-AA04-3862E2EB0BD7}"/>
                </a:ext>
              </a:extLst>
            </p:cNvPr>
            <p:cNvGrpSpPr/>
            <p:nvPr/>
          </p:nvGrpSpPr>
          <p:grpSpPr>
            <a:xfrm>
              <a:off x="6807201" y="1791095"/>
              <a:ext cx="1625601" cy="2526905"/>
              <a:chOff x="6756401" y="1791095"/>
              <a:chExt cx="1625601" cy="2526905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A5EB17C3-7CE0-4FC7-AEAA-AEBFB5547F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7" t="34576" r="5266" b="9550"/>
              <a:stretch/>
            </p:blipFill>
            <p:spPr>
              <a:xfrm>
                <a:off x="6756401" y="1791095"/>
                <a:ext cx="1625600" cy="1002906"/>
              </a:xfrm>
              <a:prstGeom prst="rect">
                <a:avLst/>
              </a:prstGeom>
            </p:spPr>
          </p:pic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65BEC8EE-1FE9-493B-82CF-206984AA7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7" t="4142" r="13139" b="10953"/>
              <a:stretch/>
            </p:blipFill>
            <p:spPr>
              <a:xfrm>
                <a:off x="6756402" y="2794001"/>
                <a:ext cx="1625600" cy="1523999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12F570-2020-4F96-92AE-F4D91EFFBB71}"/>
              </a:ext>
            </a:extLst>
          </p:cNvPr>
          <p:cNvSpPr txBox="1"/>
          <p:nvPr/>
        </p:nvSpPr>
        <p:spPr>
          <a:xfrm flipH="1">
            <a:off x="8997175" y="78296"/>
            <a:ext cx="637502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Ядро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4693DA-E6B8-4B01-89FB-2FCC6A70956C}"/>
              </a:ext>
            </a:extLst>
          </p:cNvPr>
          <p:cNvSpPr txBox="1"/>
          <p:nvPr/>
        </p:nvSpPr>
        <p:spPr>
          <a:xfrm flipH="1">
            <a:off x="10084687" y="3148043"/>
            <a:ext cx="78414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Поток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F3464-5703-4E95-8401-DB1CBD4A8C67}"/>
              </a:ext>
            </a:extLst>
          </p:cNvPr>
          <p:cNvSpPr txBox="1"/>
          <p:nvPr/>
        </p:nvSpPr>
        <p:spPr>
          <a:xfrm flipH="1">
            <a:off x="10084687" y="6120579"/>
            <a:ext cx="78414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100" b="0" i="0" u="none" strike="noStrike" cap="none" spc="0" dirty="0">
                <a:solidFill>
                  <a:schemeClr val="bg1"/>
                </a:solidFill>
                <a:ea typeface="Arimo"/>
                <a:cs typeface="Arimo"/>
              </a:rPr>
              <a:t>Поток 1</a:t>
            </a:r>
          </a:p>
        </p:txBody>
      </p:sp>
    </p:spTree>
    <p:extLst>
      <p:ext uri="{BB962C8B-B14F-4D97-AF65-F5344CB8AC3E}">
        <p14:creationId xmlns:p14="http://schemas.microsoft.com/office/powerpoint/2010/main" val="36155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6" y="349468"/>
            <a:ext cx="36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Что там по коду</a:t>
            </a:r>
            <a:r>
              <a:rPr lang="en-US" b="1" dirty="0"/>
              <a:t>?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055C-324D-4259-B620-B4C38003E161}"/>
              </a:ext>
            </a:extLst>
          </p:cNvPr>
          <p:cNvSpPr txBox="1"/>
          <p:nvPr/>
        </p:nvSpPr>
        <p:spPr>
          <a:xfrm flipH="1">
            <a:off x="249555" y="1107376"/>
            <a:ext cx="11663044" cy="522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CaveGenerator_base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::Tick(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= 0; x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-&gt;_width; x++)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 = 0; y &lt;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-&gt;_height; y++) {</a:t>
            </a: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(x, y);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&amp;&amp;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||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-&gt;at(x, y) &amp;&amp;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B.count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neighbours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ru-RU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Flat2DBool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temp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temp;</a:t>
            </a:r>
          </a:p>
          <a:p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800" b="0" i="0" u="none" strike="noStrike" cap="none" spc="0" dirty="0">
              <a:solidFill>
                <a:schemeClr val="bg1"/>
              </a:solidFill>
              <a:ea typeface="Arimo"/>
              <a:cs typeface="Arim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2853E-EA8D-409B-A8D6-58E391E483EC}"/>
              </a:ext>
            </a:extLst>
          </p:cNvPr>
          <p:cNvSpPr txBox="1"/>
          <p:nvPr/>
        </p:nvSpPr>
        <p:spPr>
          <a:xfrm flipH="1">
            <a:off x="4894117" y="4916056"/>
            <a:ext cx="7297883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Flat2DBool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ru-RU" sz="1600" dirty="0">
                <a:solidFill>
                  <a:schemeClr val="bg1"/>
                </a:solidFill>
              </a:rPr>
              <a:t> плоский(одномерный) массив с интерфейсом двумерного. Даст преимущество при активном чтении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ru-RU" sz="1600" dirty="0">
                <a:solidFill>
                  <a:schemeClr val="bg1"/>
                </a:solidFill>
              </a:rPr>
              <a:t>записи, так как не нужно использовать двойное индексирование (сначала взять внутренний массив, взять нужный по индексу и только сейчас взять нужный индекс)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849EA-428E-48C7-8AE0-9EB2871BF9B9}"/>
              </a:ext>
            </a:extLst>
          </p:cNvPr>
          <p:cNvSpPr txBox="1"/>
          <p:nvPr/>
        </p:nvSpPr>
        <p:spPr>
          <a:xfrm flipH="1">
            <a:off x="6442677" y="1802205"/>
            <a:ext cx="5939404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GetNeighbours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ru-RU" sz="1600" dirty="0">
                <a:solidFill>
                  <a:schemeClr val="bg1"/>
                </a:solidFill>
              </a:rPr>
              <a:t> однопоточная функция, считает количество соседей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CA352-29A2-44DA-B086-BEE8D3353315}"/>
              </a:ext>
            </a:extLst>
          </p:cNvPr>
          <p:cNvSpPr txBox="1"/>
          <p:nvPr/>
        </p:nvSpPr>
        <p:spPr>
          <a:xfrm flipH="1">
            <a:off x="7733890" y="3641829"/>
            <a:ext cx="4648191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</a:rPr>
              <a:t>В этом страшном </a:t>
            </a:r>
            <a:r>
              <a:rPr lang="ru-RU" sz="1600" dirty="0" err="1">
                <a:solidFill>
                  <a:schemeClr val="bg1"/>
                </a:solidFill>
              </a:rPr>
              <a:t>однострочнике</a:t>
            </a:r>
            <a:r>
              <a:rPr lang="ru-RU" sz="1600" dirty="0">
                <a:solidFill>
                  <a:schemeClr val="bg1"/>
                </a:solidFill>
              </a:rPr>
              <a:t> применяется правило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1E1BE6B-D41F-4277-88DF-B2D401045C26}"/>
              </a:ext>
            </a:extLst>
          </p:cNvPr>
          <p:cNvCxnSpPr>
            <a:cxnSpLocks/>
          </p:cNvCxnSpPr>
          <p:nvPr/>
        </p:nvCxnSpPr>
        <p:spPr>
          <a:xfrm flipH="1" flipV="1">
            <a:off x="7429500" y="3321075"/>
            <a:ext cx="377126" cy="414551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C597C25-594F-49EE-BCCE-ED017F90C2DC}"/>
              </a:ext>
            </a:extLst>
          </p:cNvPr>
          <p:cNvCxnSpPr>
            <a:cxnSpLocks/>
          </p:cNvCxnSpPr>
          <p:nvPr/>
        </p:nvCxnSpPr>
        <p:spPr>
          <a:xfrm flipH="1">
            <a:off x="4894117" y="2054051"/>
            <a:ext cx="1572853" cy="616413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002E950-9690-4939-8630-77EFC755BE1A}"/>
              </a:ext>
            </a:extLst>
          </p:cNvPr>
          <p:cNvCxnSpPr>
            <a:cxnSpLocks/>
          </p:cNvCxnSpPr>
          <p:nvPr/>
        </p:nvCxnSpPr>
        <p:spPr>
          <a:xfrm flipH="1" flipV="1">
            <a:off x="2099278" y="5070764"/>
            <a:ext cx="2892969" cy="110356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5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5" y="349468"/>
            <a:ext cx="321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Ищем соседей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3217E12-82BC-4F90-ABA6-ADC5E14CFC58}"/>
              </a:ext>
            </a:extLst>
          </p:cNvPr>
          <p:cNvGrpSpPr/>
          <p:nvPr/>
        </p:nvGrpSpPr>
        <p:grpSpPr>
          <a:xfrm>
            <a:off x="1016365" y="1513236"/>
            <a:ext cx="9793236" cy="3657599"/>
            <a:chOff x="1016365" y="1513236"/>
            <a:chExt cx="9793236" cy="365759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A5E8CF4-23D7-4707-AD1B-1400EEF5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477" y="1513236"/>
              <a:ext cx="1933124" cy="3657599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AE8AE85-4817-411E-8969-86E54F6C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6365" y="1513236"/>
              <a:ext cx="1933124" cy="3657599"/>
            </a:xfrm>
            <a:prstGeom prst="rect">
              <a:avLst/>
            </a:prstGeom>
          </p:spPr>
        </p:pic>
      </p:grp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E91E4AD3-89FC-445B-BBE3-F79BD53F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19756"/>
              </p:ext>
            </p:extLst>
          </p:nvPr>
        </p:nvGraphicFramePr>
        <p:xfrm>
          <a:off x="3980273" y="1426271"/>
          <a:ext cx="3865419" cy="38315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8473">
                  <a:extLst>
                    <a:ext uri="{9D8B030D-6E8A-4147-A177-3AD203B41FA5}">
                      <a16:colId xmlns:a16="http://schemas.microsoft.com/office/drawing/2014/main" val="2408746174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594745371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533991827"/>
                    </a:ext>
                  </a:extLst>
                </a:gridCol>
              </a:tblGrid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477897"/>
                  </a:ext>
                </a:extLst>
              </a:tr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096205"/>
                  </a:ext>
                </a:extLst>
              </a:tr>
              <a:tr h="1277176"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13A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6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AC65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160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8B1252E-1BB3-48AA-AE6A-8D644514448A}"/>
              </a:ext>
            </a:extLst>
          </p:cNvPr>
          <p:cNvSpPr txBox="1"/>
          <p:nvPr/>
        </p:nvSpPr>
        <p:spPr>
          <a:xfrm flipH="1">
            <a:off x="970664" y="4844883"/>
            <a:ext cx="2024525" cy="999761"/>
          </a:xfrm>
          <a:prstGeom prst="rect">
            <a:avLst/>
          </a:prstGeom>
          <a:noFill/>
          <a:effectLst>
            <a:innerShdw blurRad="114300">
              <a:schemeClr val="accent1">
                <a:lumMod val="50000"/>
                <a:alpha val="32000"/>
              </a:scheme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4400" dirty="0">
                <a:solidFill>
                  <a:schemeClr val="bg1"/>
                </a:solidFill>
              </a:rPr>
              <a:t>Циклы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63142E-17DF-4FF1-ACF1-A0ADD60B7EF7}"/>
              </a:ext>
            </a:extLst>
          </p:cNvPr>
          <p:cNvSpPr txBox="1"/>
          <p:nvPr/>
        </p:nvSpPr>
        <p:spPr>
          <a:xfrm flipH="1">
            <a:off x="8427028" y="4870618"/>
            <a:ext cx="3221182" cy="999761"/>
          </a:xfrm>
          <a:prstGeom prst="rect">
            <a:avLst/>
          </a:prstGeom>
          <a:noFill/>
          <a:effectLst>
            <a:innerShdw blurRad="114300">
              <a:schemeClr val="accent1">
                <a:lumMod val="50000"/>
                <a:alpha val="32000"/>
              </a:scheme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4400" dirty="0">
                <a:solidFill>
                  <a:schemeClr val="bg1"/>
                </a:solidFill>
              </a:rPr>
              <a:t>Набор</a:t>
            </a:r>
            <a:r>
              <a:rPr lang="en-US" sz="4400" dirty="0">
                <a:solidFill>
                  <a:schemeClr val="bg1"/>
                </a:solidFill>
              </a:rPr>
              <a:t> if’</a:t>
            </a:r>
            <a:r>
              <a:rPr lang="ru-RU" sz="4400" dirty="0" err="1">
                <a:solidFill>
                  <a:schemeClr val="bg1"/>
                </a:solidFill>
              </a:rPr>
              <a:t>ов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3518573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5" y="349468"/>
            <a:ext cx="321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Ищем соседей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D65F22-6366-4689-AA69-1AED4C176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648789"/>
              </p:ext>
            </p:extLst>
          </p:nvPr>
        </p:nvGraphicFramePr>
        <p:xfrm>
          <a:off x="-166081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BE033BA4-203A-4858-A49B-ACFC0C847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282186"/>
              </p:ext>
            </p:extLst>
          </p:nvPr>
        </p:nvGraphicFramePr>
        <p:xfrm>
          <a:off x="4067059" y="1107376"/>
          <a:ext cx="42331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8992348" y="1671269"/>
            <a:ext cx="2759769" cy="3515461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3407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Общее время</a:t>
              </a:r>
              <a:r>
                <a:rPr lang="en-US" sz="1600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Циклов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1318,03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if’</a:t>
              </a:r>
              <a:r>
                <a:rPr lang="ru-RU" sz="1600" dirty="0" err="1">
                  <a:solidFill>
                    <a:schemeClr val="bg1"/>
                  </a:solidFill>
                </a:rPr>
                <a:t>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777,529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Время одной операции</a:t>
              </a:r>
              <a:r>
                <a:rPr lang="en-US" sz="1600" dirty="0">
                  <a:solidFill>
                    <a:schemeClr val="bg1"/>
                  </a:solidFill>
                </a:rPr>
                <a:t>: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dirty="0">
                  <a:solidFill>
                    <a:schemeClr val="bg1"/>
                  </a:solidFill>
                </a:rPr>
                <a:t>Циклов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2.63606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if’</a:t>
              </a:r>
              <a:r>
                <a:rPr lang="ru-RU" sz="1600" dirty="0" err="1">
                  <a:solidFill>
                    <a:schemeClr val="bg1"/>
                  </a:solidFill>
                </a:rPr>
                <a:t>ов</a:t>
              </a:r>
              <a:r>
                <a:rPr lang="en-US" sz="1600" dirty="0">
                  <a:solidFill>
                    <a:schemeClr val="bg1"/>
                  </a:solidFill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1.55506</a:t>
              </a:r>
              <a:r>
                <a:rPr lang="ru-RU" sz="1600" dirty="0">
                  <a:solidFill>
                    <a:schemeClr val="bg1"/>
                  </a:solidFill>
                </a:rPr>
                <a:t> </a:t>
              </a:r>
              <a:r>
                <a:rPr lang="ru-RU" sz="1600" dirty="0" err="1">
                  <a:solidFill>
                    <a:schemeClr val="bg1"/>
                  </a:solidFill>
                </a:rPr>
                <a:t>мс</a:t>
              </a:r>
              <a:endParaRPr lang="ru-RU" sz="1600" dirty="0">
                <a:solidFill>
                  <a:schemeClr val="bg1"/>
                </a:solidFill>
              </a:endParaRP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Ускорение в 1,695 раза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06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2BC8BF-53C3-4ECB-8AD3-5F9F07E5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" y="237891"/>
            <a:ext cx="1107004" cy="473516"/>
          </a:xfrm>
          <a:prstGeom prst="rect">
            <a:avLst/>
          </a:prstGeom>
        </p:spPr>
      </p:pic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C3E892FB-96D1-428C-A238-28CECB3EA5F1}"/>
              </a:ext>
            </a:extLst>
          </p:cNvPr>
          <p:cNvCxnSpPr>
            <a:cxnSpLocks/>
          </p:cNvCxnSpPr>
          <p:nvPr/>
        </p:nvCxnSpPr>
        <p:spPr>
          <a:xfrm>
            <a:off x="249559" y="265734"/>
            <a:ext cx="5392705" cy="0"/>
          </a:xfrm>
          <a:prstGeom prst="line">
            <a:avLst/>
          </a:prstGeom>
          <a:ln w="76200">
            <a:solidFill>
              <a:srgbClr val="713A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095C-28A2-405F-8823-0EEF81542AAB}"/>
              </a:ext>
            </a:extLst>
          </p:cNvPr>
          <p:cNvSpPr txBox="1"/>
          <p:nvPr/>
        </p:nvSpPr>
        <p:spPr>
          <a:xfrm flipH="1">
            <a:off x="249554" y="349468"/>
            <a:ext cx="549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ru-RU" b="1" dirty="0"/>
              <a:t>Не одним потоком едины</a:t>
            </a:r>
            <a:endParaRPr lang="en-ID" sz="3200" b="1" dirty="0">
              <a:solidFill>
                <a:schemeClr val="accent3"/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4D696F3-F41C-4948-A164-0606B9AEB51C}"/>
              </a:ext>
            </a:extLst>
          </p:cNvPr>
          <p:cNvGrpSpPr/>
          <p:nvPr/>
        </p:nvGrpSpPr>
        <p:grpSpPr>
          <a:xfrm>
            <a:off x="2140527" y="2433822"/>
            <a:ext cx="3605645" cy="3515461"/>
            <a:chOff x="9023521" y="474648"/>
            <a:chExt cx="2759769" cy="3515461"/>
          </a:xfrm>
        </p:grpSpPr>
        <p:sp>
          <p:nvSpPr>
            <p:cNvPr id="23" name="Rectangle: Rounded Corners 59">
              <a:extLst>
                <a:ext uri="{FF2B5EF4-FFF2-40B4-BE49-F238E27FC236}">
                  <a16:creationId xmlns:a16="http://schemas.microsoft.com/office/drawing/2014/main" id="{85BDE4DB-7962-47B1-BD39-4C113CE3C261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FFA75-F725-46A9-8377-96972B445073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262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ctr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Вычисляем в </a:t>
              </a:r>
              <a:r>
                <a:rPr lang="en-US" sz="1600" b="1" dirty="0">
                  <a:solidFill>
                    <a:schemeClr val="bg1"/>
                  </a:solidFill>
                </a:rPr>
                <a:t>runtime</a:t>
              </a:r>
              <a:endParaRPr lang="ru-RU" sz="1600" b="1" dirty="0">
                <a:solidFill>
                  <a:schemeClr val="bg1"/>
                </a:solidFill>
              </a:endParaRPr>
            </a:p>
            <a:p>
              <a:pPr marL="285750" lvl="0" indent="-285750" algn="l">
                <a:spcBef>
                  <a:spcPts val="999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При каждом входе к </a:t>
              </a:r>
              <a:r>
                <a:rPr lang="en-US" sz="1400" dirty="0" err="1">
                  <a:solidFill>
                    <a:schemeClr val="bg1"/>
                  </a:solidFill>
                </a:rPr>
                <a:t>TickMT</a:t>
              </a:r>
              <a:r>
                <a:rPr lang="en-US" sz="1400" dirty="0">
                  <a:solidFill>
                    <a:schemeClr val="bg1"/>
                  </a:solidFill>
                </a:rPr>
                <a:t>()</a:t>
              </a:r>
              <a:r>
                <a:rPr lang="ru-RU" sz="1400" dirty="0">
                  <a:solidFill>
                    <a:schemeClr val="bg1"/>
                  </a:solidFill>
                </a:rPr>
                <a:t> считаем индексы, самый простой и очевидный вариант</a:t>
              </a:r>
            </a:p>
            <a:p>
              <a:pPr marL="285750" lvl="0" indent="-285750" algn="l">
                <a:spcBef>
                  <a:spcPts val="999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При первом входе в </a:t>
              </a:r>
              <a:r>
                <a:rPr lang="en-US" sz="1400" dirty="0" err="1">
                  <a:solidFill>
                    <a:schemeClr val="bg1"/>
                  </a:solidFill>
                </a:rPr>
                <a:t>TickMT</a:t>
              </a:r>
              <a:r>
                <a:rPr lang="ru-RU" sz="1400" dirty="0">
                  <a:solidFill>
                    <a:schemeClr val="bg1"/>
                  </a:solidFill>
                </a:rPr>
                <a:t>() сохраняем индексы как</a:t>
              </a:r>
              <a:r>
                <a:rPr lang="en-US" sz="1400" dirty="0">
                  <a:solidFill>
                    <a:schemeClr val="bg1"/>
                  </a:solidFill>
                </a:rPr>
                <a:t> static</a:t>
              </a:r>
              <a:r>
                <a:rPr lang="ru-RU" sz="1400" dirty="0">
                  <a:solidFill>
                    <a:schemeClr val="bg1"/>
                  </a:solidFill>
                </a:rPr>
                <a:t> и считаем их в последующем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86F68F-4EFE-49D4-82E5-1BFFFB2B5022}"/>
              </a:ext>
            </a:extLst>
          </p:cNvPr>
          <p:cNvSpPr txBox="1"/>
          <p:nvPr/>
        </p:nvSpPr>
        <p:spPr>
          <a:xfrm flipH="1">
            <a:off x="249553" y="995799"/>
            <a:ext cx="3075537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0" i="0">
                <a:solidFill>
                  <a:schemeClr val="bg1">
                    <a:lumMod val="50000"/>
                  </a:schemeClr>
                </a:solidFill>
                <a:effectLst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bg1"/>
                </a:solidFill>
              </a:rPr>
              <a:t>В поток передаём индексы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ОТ и ДО (не включительно)</a:t>
            </a:r>
            <a:endParaRPr lang="ru-RU" sz="1600" b="1" dirty="0">
              <a:solidFill>
                <a:schemeClr val="bg1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679A805-9FEA-4B74-8593-64947A9827E3}"/>
              </a:ext>
            </a:extLst>
          </p:cNvPr>
          <p:cNvGrpSpPr/>
          <p:nvPr/>
        </p:nvGrpSpPr>
        <p:grpSpPr>
          <a:xfrm>
            <a:off x="6061940" y="2445880"/>
            <a:ext cx="3345874" cy="3515461"/>
            <a:chOff x="9023521" y="474648"/>
            <a:chExt cx="2759769" cy="3515461"/>
          </a:xfrm>
        </p:grpSpPr>
        <p:sp>
          <p:nvSpPr>
            <p:cNvPr id="15" name="Rectangle: Rounded Corners 59">
              <a:extLst>
                <a:ext uri="{FF2B5EF4-FFF2-40B4-BE49-F238E27FC236}">
                  <a16:creationId xmlns:a16="http://schemas.microsoft.com/office/drawing/2014/main" id="{152ECE6B-9E9B-442D-9244-E1E2C5AB6094}"/>
                </a:ext>
              </a:extLst>
            </p:cNvPr>
            <p:cNvSpPr/>
            <p:nvPr/>
          </p:nvSpPr>
          <p:spPr>
            <a:xfrm>
              <a:off x="9023521" y="474648"/>
              <a:ext cx="2759769" cy="3515461"/>
            </a:xfrm>
            <a:prstGeom prst="roundRect">
              <a:avLst>
                <a:gd name="adj" fmla="val 10467"/>
              </a:avLst>
            </a:prstGeom>
            <a:solidFill>
              <a:srgbClr val="0D0D0D"/>
            </a:solidFill>
            <a:ln>
              <a:solidFill>
                <a:schemeClr val="accent3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C8D96-7529-403D-B250-9561FE70B88A}"/>
                </a:ext>
              </a:extLst>
            </p:cNvPr>
            <p:cNvSpPr txBox="1"/>
            <p:nvPr/>
          </p:nvSpPr>
          <p:spPr>
            <a:xfrm flipH="1">
              <a:off x="9044303" y="474648"/>
              <a:ext cx="2614296" cy="152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 b="0" i="0">
                  <a:solidFill>
                    <a:schemeClr val="bg1">
                      <a:lumMod val="50000"/>
                    </a:schemeClr>
                  </a:solidFill>
                  <a:effectLst/>
                  <a:ea typeface="Open Sans" pitchFamily="2" charset="0"/>
                  <a:cs typeface="Open Sans" pitchFamily="2" charset="0"/>
                </a:defRPr>
              </a:lvl1pPr>
            </a:lstStyle>
            <a:p>
              <a:pPr marL="0" lvl="0" indent="0" algn="ctr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600" b="1" dirty="0">
                  <a:solidFill>
                    <a:schemeClr val="bg1"/>
                  </a:solidFill>
                </a:rPr>
                <a:t>Вычисляем в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ru-RU" sz="1600" b="1" dirty="0">
                  <a:solidFill>
                    <a:schemeClr val="bg1"/>
                  </a:solidFill>
                </a:rPr>
                <a:t>конструкторе</a:t>
              </a:r>
            </a:p>
            <a:p>
              <a:pPr marL="0" lvl="0" indent="0" algn="l">
                <a:spcBef>
                  <a:spcPts val="999"/>
                </a:spcBef>
                <a:spcAft>
                  <a:spcPts val="0"/>
                </a:spcAft>
                <a:buNone/>
                <a:defRPr/>
              </a:pPr>
              <a:r>
                <a:rPr lang="ru-RU" sz="1400" dirty="0">
                  <a:solidFill>
                    <a:schemeClr val="bg1"/>
                  </a:solidFill>
                </a:rPr>
                <a:t>Вычисляем индексы при конструировании объекта класса один раз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3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5">
      <a:dk1>
        <a:sysClr val="windowText" lastClr="000000"/>
      </a:dk1>
      <a:lt1>
        <a:sysClr val="window" lastClr="FFFFFF"/>
      </a:lt1>
      <a:dk2>
        <a:srgbClr val="FFFFFF"/>
      </a:dk2>
      <a:lt2>
        <a:srgbClr val="1A1A1A"/>
      </a:lt2>
      <a:accent1>
        <a:srgbClr val="4472C4"/>
      </a:accent1>
      <a:accent2>
        <a:srgbClr val="3B8BFE"/>
      </a:accent2>
      <a:accent3>
        <a:srgbClr val="AC65C3"/>
      </a:accent3>
      <a:accent4>
        <a:srgbClr val="381F5F"/>
      </a:accent4>
      <a:accent5>
        <a:srgbClr val="1F2232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2">
      <a:majorFont>
        <a:latin typeface="Plus Jakarta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1268</Words>
  <Application>Microsoft Office PowerPoint</Application>
  <PresentationFormat>Широкоэкранный</PresentationFormat>
  <Paragraphs>155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Arial</vt:lpstr>
      <vt:lpstr>Calibri</vt:lpstr>
      <vt:lpstr>Cascadia Mono</vt:lpstr>
      <vt:lpstr>Consolas</vt:lpstr>
      <vt:lpstr>Fira Mono Medium</vt:lpstr>
      <vt:lpstr>Open Sans</vt:lpstr>
      <vt:lpstr>Plus Jakarta Sans</vt:lpstr>
      <vt:lpstr>Plus Jakarta Sans ExtraBold</vt:lpstr>
      <vt:lpstr>Plus Jakarta Sans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baka</cp:lastModifiedBy>
  <cp:revision>234</cp:revision>
  <dcterms:created xsi:type="dcterms:W3CDTF">2023-09-05T09:31:31Z</dcterms:created>
  <dcterms:modified xsi:type="dcterms:W3CDTF">2025-11-14T11:20:47Z</dcterms:modified>
</cp:coreProperties>
</file>